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notesMasterIdLst>
    <p:notesMasterId r:id="rId16"/>
  </p:notesMasterIdLst>
  <p:handoutMasterIdLst>
    <p:handoutMasterId r:id="rId17"/>
  </p:handoutMasterIdLst>
  <p:sldIdLst>
    <p:sldId id="256" r:id="rId2"/>
    <p:sldId id="257" r:id="rId3"/>
    <p:sldId id="262" r:id="rId4"/>
    <p:sldId id="260" r:id="rId5"/>
    <p:sldId id="268" r:id="rId6"/>
    <p:sldId id="271" r:id="rId7"/>
    <p:sldId id="272" r:id="rId8"/>
    <p:sldId id="274" r:id="rId9"/>
    <p:sldId id="267" r:id="rId10"/>
    <p:sldId id="266" r:id="rId11"/>
    <p:sldId id="269" r:id="rId12"/>
    <p:sldId id="270" r:id="rId13"/>
    <p:sldId id="275" r:id="rId14"/>
    <p:sldId id="264" r:id="rId15"/>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9A71B-C4A7-4BC3-8EC1-3CA775682352}" v="311" dt="2021-09-18T15:04:15.315"/>
    <p1510:client id="{A2C985E1-104A-4B6E-BD8E-431AEDA7156E}" v="20" dt="2021-09-16T15:29:53.062"/>
    <p1510:client id="{A5748E3A-1779-4B3E-8984-1AA83BE9BA2F}" v="89" dt="2021-09-18T15:20:45.591"/>
    <p1510:client id="{B615B0F9-837B-61E8-2F1E-848A504235C8}" v="1054" dt="2021-09-18T15:24:46.357"/>
    <p1510:client id="{D7401E7F-E68D-5658-FB49-00C4939C060D}" v="729" dt="2021-09-18T15:22:50.692"/>
    <p1510:client id="{FC528223-A485-AE12-5602-4F9629C05D16}" v="430" dt="2021-09-18T15:27:13.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p:scale>
          <a:sx n="1" d="2"/>
          <a:sy n="1" d="2"/>
        </p:scale>
        <p:origin x="-1522" y="-802"/>
      </p:cViewPr>
      <p:guideLst>
        <p:guide orient="horz" pos="2160"/>
        <p:guide pos="384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CD03E995-494A-4E8E-B0C3-E4F2D0CE24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CAFE5710-0090-41EA-AAEB-8C1F1EE0CC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ABC5F9-F95A-4B39-B700-4B8C50A68DFD}" type="datetime1">
              <a:rPr lang="pl-PL" smtClean="0"/>
              <a:pPr/>
              <a:t>11.10.2021</a:t>
            </a:fld>
            <a:endParaRPr lang="pl-PL"/>
          </a:p>
        </p:txBody>
      </p:sp>
      <p:sp>
        <p:nvSpPr>
          <p:cNvPr id="4" name="Symbol zastępczy stopki 3">
            <a:extLst>
              <a:ext uri="{FF2B5EF4-FFF2-40B4-BE49-F238E27FC236}">
                <a16:creationId xmlns:a16="http://schemas.microsoft.com/office/drawing/2014/main" id="{419AB60D-BE8B-47B4-ABC5-0C35E6CCEA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CF63D57D-ABFD-45CF-9E16-A46C922D47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4309E6-4FED-44BF-B51D-6215C635D5A3}" type="slidenum">
              <a:rPr lang="pl-PL" smtClean="0"/>
              <a:pPr/>
              <a:t>‹#›</a:t>
            </a:fld>
            <a:endParaRPr lang="pl-PL"/>
          </a:p>
        </p:txBody>
      </p:sp>
    </p:spTree>
    <p:extLst>
      <p:ext uri="{BB962C8B-B14F-4D97-AF65-F5344CB8AC3E}">
        <p14:creationId xmlns:p14="http://schemas.microsoft.com/office/powerpoint/2010/main" val="122433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7C05E-04BD-4F26-A14E-D27F067E9591}" type="datetime1">
              <a:rPr lang="pl-PL" smtClean="0"/>
              <a:pPr/>
              <a:t>11.10.2021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A4E15-46DA-4720-9B72-A2F6B2D90E9C}" type="slidenum">
              <a:rPr lang="pl-PL" noProof="0" smtClean="0"/>
              <a:pPr/>
              <a:t>‹#›</a:t>
            </a:fld>
            <a:endParaRPr lang="pl-PL" noProof="0"/>
          </a:p>
        </p:txBody>
      </p:sp>
    </p:spTree>
    <p:extLst>
      <p:ext uri="{BB962C8B-B14F-4D97-AF65-F5344CB8AC3E}">
        <p14:creationId xmlns:p14="http://schemas.microsoft.com/office/powerpoint/2010/main" val="205603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1FCA4E15-46DA-4720-9B72-A2F6B2D90E9C}" type="slidenum">
              <a:rPr lang="pl-PL" smtClean="0"/>
              <a:pPr/>
              <a:t>1</a:t>
            </a:fld>
            <a:endParaRPr lang="pl-PL"/>
          </a:p>
        </p:txBody>
      </p:sp>
    </p:spTree>
    <p:extLst>
      <p:ext uri="{BB962C8B-B14F-4D97-AF65-F5344CB8AC3E}">
        <p14:creationId xmlns:p14="http://schemas.microsoft.com/office/powerpoint/2010/main" val="6237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pPr/>
              <a:t>10/11/2021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48558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303053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97756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81753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80482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79771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68163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119299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65573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37647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pPr/>
              <a:t>10/11/2021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6304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10/11/2021</a:t>
            </a:fld>
            <a:endParaRPr lang="en-US"/>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2544944750"/>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38" r:id="rId6"/>
    <p:sldLayoutId id="2147483743"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Wybuch chmury proszku z cząsteczek o białym kolorze na czarnym tle">
            <a:extLst>
              <a:ext uri="{FF2B5EF4-FFF2-40B4-BE49-F238E27FC236}">
                <a16:creationId xmlns:a16="http://schemas.microsoft.com/office/drawing/2014/main" id="{268B2BBD-4AA7-42D5-ABCD-5DD7180410C4}"/>
              </a:ext>
            </a:extLst>
          </p:cNvPr>
          <p:cNvPicPr>
            <a:picLocks noChangeAspect="1"/>
          </p:cNvPicPr>
          <p:nvPr/>
        </p:nvPicPr>
        <p:blipFill rotWithShape="1">
          <a:blip r:embed="rId3"/>
          <a:srcRect t="24996" r="1" b="1"/>
          <a:stretch/>
        </p:blipFill>
        <p:spPr>
          <a:xfrm>
            <a:off x="20" y="10"/>
            <a:ext cx="12191435" cy="6857989"/>
          </a:xfrm>
          <a:prstGeom prst="rect">
            <a:avLst/>
          </a:prstGeom>
        </p:spPr>
      </p:pic>
      <p:sp>
        <p:nvSpPr>
          <p:cNvPr id="27" name="Rectangle 30">
            <a:extLst>
              <a:ext uri="{FF2B5EF4-FFF2-40B4-BE49-F238E27FC236}">
                <a16:creationId xmlns:a16="http://schemas.microsoft.com/office/drawing/2014/main" id="{ADA7B28A-56E6-40AC-BFEB-4CC5F2F13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2038"/>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762000" y="3809999"/>
            <a:ext cx="6096000" cy="1985963"/>
          </a:xfrm>
        </p:spPr>
        <p:txBody>
          <a:bodyPr vert="horz" lIns="91440" tIns="45720" rIns="91440" bIns="45720" rtlCol="0">
            <a:normAutofit/>
          </a:bodyPr>
          <a:lstStyle/>
          <a:p>
            <a:pPr algn="l" rtl="0"/>
            <a:endParaRPr lang="pl-PL">
              <a:solidFill>
                <a:srgbClr val="FFFFFF"/>
              </a:solidFill>
            </a:endParaRPr>
          </a:p>
        </p:txBody>
      </p:sp>
      <p:pic>
        <p:nvPicPr>
          <p:cNvPr id="9" name="Picture 2" descr="Warszawa - Powstanie Warszawskie | we-are-europe.info"/>
          <p:cNvPicPr>
            <a:picLocks noChangeAspect="1" noChangeArrowheads="1"/>
          </p:cNvPicPr>
          <p:nvPr/>
        </p:nvPicPr>
        <p:blipFill>
          <a:blip r:embed="rId4" cstate="print"/>
          <a:srcRect/>
          <a:stretch>
            <a:fillRect/>
          </a:stretch>
        </p:blipFill>
        <p:spPr bwMode="auto">
          <a:xfrm>
            <a:off x="1581149" y="0"/>
            <a:ext cx="9144002" cy="6858000"/>
          </a:xfrm>
          <a:prstGeom prst="rect">
            <a:avLst/>
          </a:prstGeom>
          <a:noFill/>
        </p:spPr>
      </p:pic>
      <p:pic>
        <p:nvPicPr>
          <p:cNvPr id="11" name="Picture 2" descr="Powstanie Warszawskie. &quot;Nie wszyscy są gotowi na tak szczere wyznania  kobiet&quot; - WP Książki"/>
          <p:cNvPicPr>
            <a:picLocks noChangeAspect="1" noChangeArrowheads="1"/>
          </p:cNvPicPr>
          <p:nvPr/>
        </p:nvPicPr>
        <p:blipFill>
          <a:blip r:embed="rId5" cstate="print"/>
          <a:srcRect/>
          <a:stretch>
            <a:fillRect/>
          </a:stretch>
        </p:blipFill>
        <p:spPr bwMode="auto">
          <a:xfrm>
            <a:off x="1562100" y="0"/>
            <a:ext cx="3325862" cy="2223451"/>
          </a:xfrm>
          <a:prstGeom prst="rect">
            <a:avLst/>
          </a:prstGeom>
          <a:noFill/>
        </p:spPr>
      </p:pic>
      <p:pic>
        <p:nvPicPr>
          <p:cNvPr id="12" name="Picture 20" descr="Chwała niepokonanym! 74. rocznica Powstania Warszawskiego - Super Express -  wiadomości, polityka, sport"/>
          <p:cNvPicPr>
            <a:picLocks noChangeAspect="1" noChangeArrowheads="1"/>
          </p:cNvPicPr>
          <p:nvPr/>
        </p:nvPicPr>
        <p:blipFill>
          <a:blip r:embed="rId6" cstate="print"/>
          <a:srcRect/>
          <a:stretch>
            <a:fillRect/>
          </a:stretch>
        </p:blipFill>
        <p:spPr bwMode="auto">
          <a:xfrm>
            <a:off x="4819650" y="0"/>
            <a:ext cx="3436218" cy="2321495"/>
          </a:xfrm>
          <a:prstGeom prst="rect">
            <a:avLst/>
          </a:prstGeom>
          <a:noFill/>
        </p:spPr>
      </p:pic>
      <p:pic>
        <p:nvPicPr>
          <p:cNvPr id="13" name="Picture 4" descr="Powstanie Warszawskie w kolorze. Zobacz zwiastun dokumentu non fiction |  naTemat.pl"/>
          <p:cNvPicPr>
            <a:picLocks noChangeAspect="1" noChangeArrowheads="1"/>
          </p:cNvPicPr>
          <p:nvPr/>
        </p:nvPicPr>
        <p:blipFill>
          <a:blip r:embed="rId7" cstate="print"/>
          <a:srcRect/>
          <a:stretch>
            <a:fillRect/>
          </a:stretch>
        </p:blipFill>
        <p:spPr bwMode="auto">
          <a:xfrm>
            <a:off x="7646268" y="0"/>
            <a:ext cx="3059832" cy="2258014"/>
          </a:xfrm>
          <a:prstGeom prst="rect">
            <a:avLst/>
          </a:prstGeom>
          <a:noFill/>
        </p:spPr>
      </p:pic>
      <p:pic>
        <p:nvPicPr>
          <p:cNvPr id="14" name="Picture 14" descr="Zdobycie gmachu PAST-y w obiektywie powstańczych filmowców"/>
          <p:cNvPicPr>
            <a:picLocks noChangeAspect="1" noChangeArrowheads="1"/>
          </p:cNvPicPr>
          <p:nvPr/>
        </p:nvPicPr>
        <p:blipFill>
          <a:blip r:embed="rId8" cstate="print"/>
          <a:srcRect/>
          <a:stretch>
            <a:fillRect/>
          </a:stretch>
        </p:blipFill>
        <p:spPr bwMode="auto">
          <a:xfrm>
            <a:off x="1600201" y="4581129"/>
            <a:ext cx="2896686" cy="2276871"/>
          </a:xfrm>
          <a:prstGeom prst="rect">
            <a:avLst/>
          </a:prstGeom>
          <a:noFill/>
        </p:spPr>
      </p:pic>
      <p:pic>
        <p:nvPicPr>
          <p:cNvPr id="15" name="Picture 12" descr="Powstanie Warszawskie&quot; już w kolorze i z dialogami. Zobacz ZWIASTUN -  Wydarzenia historyczne - Historia - wydarzenia i ciekawostki historyczne -  Dziennik.pl - Dziennik.pl"/>
          <p:cNvPicPr>
            <a:picLocks noChangeAspect="1" noChangeArrowheads="1"/>
          </p:cNvPicPr>
          <p:nvPr/>
        </p:nvPicPr>
        <p:blipFill>
          <a:blip r:embed="rId9" cstate="print"/>
          <a:srcRect/>
          <a:stretch>
            <a:fillRect/>
          </a:stretch>
        </p:blipFill>
        <p:spPr bwMode="auto">
          <a:xfrm>
            <a:off x="4477915" y="4581128"/>
            <a:ext cx="3294485" cy="2276872"/>
          </a:xfrm>
          <a:prstGeom prst="rect">
            <a:avLst/>
          </a:prstGeom>
          <a:noFill/>
        </p:spPr>
      </p:pic>
      <p:pic>
        <p:nvPicPr>
          <p:cNvPr id="16" name="Picture 16" descr="Bardzo wymowna, a zarazem wzruszająca fotografia z Powstania Warszawskiego  1944 Dziewczynka klęcząca przy grobie na prowiz… | Warsaw uprising, Warsaw,  Soviet troops"/>
          <p:cNvPicPr>
            <a:picLocks noChangeAspect="1" noChangeArrowheads="1"/>
          </p:cNvPicPr>
          <p:nvPr/>
        </p:nvPicPr>
        <p:blipFill>
          <a:blip r:embed="rId10" cstate="print"/>
          <a:srcRect/>
          <a:stretch>
            <a:fillRect/>
          </a:stretch>
        </p:blipFill>
        <p:spPr bwMode="auto">
          <a:xfrm>
            <a:off x="7772400" y="4581128"/>
            <a:ext cx="2990850" cy="2276872"/>
          </a:xfrm>
          <a:prstGeom prst="rect">
            <a:avLst/>
          </a:prstGeom>
          <a:noFill/>
        </p:spPr>
      </p:pic>
    </p:spTree>
    <p:extLst>
      <p:ext uri="{BB962C8B-B14F-4D97-AF65-F5344CB8AC3E}">
        <p14:creationId xmlns:p14="http://schemas.microsoft.com/office/powerpoint/2010/main" val="252659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B5DF190E-8429-426C-89C5-6DEA985F102D}"/>
              </a:ext>
            </a:extLst>
          </p:cNvPr>
          <p:cNvSpPr txBox="1"/>
          <p:nvPr/>
        </p:nvSpPr>
        <p:spPr>
          <a:xfrm>
            <a:off x="228601" y="419100"/>
            <a:ext cx="3924299" cy="15133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dirty="0" err="1">
                <a:latin typeface="+mj-lt"/>
                <a:ea typeface="+mj-ea"/>
                <a:cs typeface="+mj-cs"/>
              </a:rPr>
              <a:t>Fakty</a:t>
            </a:r>
            <a:r>
              <a:rPr lang="en-US" sz="4400" kern="1200" dirty="0">
                <a:latin typeface="+mj-lt"/>
                <a:ea typeface="+mj-ea"/>
                <a:cs typeface="+mj-cs"/>
              </a:rPr>
              <a:t> </a:t>
            </a:r>
            <a:r>
              <a:rPr lang="en-US" sz="4400" kern="1200" dirty="0" err="1">
                <a:latin typeface="+mj-lt"/>
                <a:ea typeface="+mj-ea"/>
                <a:cs typeface="+mj-cs"/>
              </a:rPr>
              <a:t>na</a:t>
            </a:r>
            <a:r>
              <a:rPr lang="en-US" sz="4400" kern="1200" dirty="0">
                <a:latin typeface="+mj-lt"/>
                <a:ea typeface="+mj-ea"/>
                <a:cs typeface="+mj-cs"/>
              </a:rPr>
              <a:t> </a:t>
            </a:r>
            <a:r>
              <a:rPr lang="en-US" sz="4400" kern="1200" dirty="0" err="1">
                <a:latin typeface="+mj-lt"/>
                <a:ea typeface="+mj-ea"/>
                <a:cs typeface="+mj-cs"/>
              </a:rPr>
              <a:t>temat</a:t>
            </a:r>
            <a:r>
              <a:rPr lang="en-US" sz="4400" kern="1200" dirty="0">
                <a:latin typeface="+mj-lt"/>
                <a:ea typeface="+mj-ea"/>
                <a:cs typeface="+mj-cs"/>
              </a:rPr>
              <a:t> </a:t>
            </a:r>
            <a:r>
              <a:rPr lang="en-US" sz="4400" kern="1200" dirty="0" err="1">
                <a:latin typeface="+mj-lt"/>
                <a:ea typeface="+mj-ea"/>
                <a:cs typeface="+mj-cs"/>
              </a:rPr>
              <a:t>powstania</a:t>
            </a:r>
            <a:endParaRPr lang="en-US" sz="4400" kern="1200" dirty="0">
              <a:latin typeface="+mj-lt"/>
              <a:ea typeface="+mj-ea"/>
              <a:cs typeface="+mj-cs"/>
            </a:endParaRPr>
          </a:p>
        </p:txBody>
      </p:sp>
      <p:grpSp>
        <p:nvGrpSpPr>
          <p:cNvPr id="21" name="Group 2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2" name="Freeform: Shape 2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pole tekstowe 4">
            <a:extLst>
              <a:ext uri="{FF2B5EF4-FFF2-40B4-BE49-F238E27FC236}">
                <a16:creationId xmlns:a16="http://schemas.microsoft.com/office/drawing/2014/main" id="{ED170633-0767-48A3-B6F2-2A98B4329304}"/>
              </a:ext>
            </a:extLst>
          </p:cNvPr>
          <p:cNvSpPr txBox="1"/>
          <p:nvPr/>
        </p:nvSpPr>
        <p:spPr>
          <a:xfrm>
            <a:off x="285750" y="2076450"/>
            <a:ext cx="4267200" cy="4027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defTabSz="914400">
              <a:lnSpc>
                <a:spcPct val="90000"/>
              </a:lnSpc>
              <a:spcAft>
                <a:spcPts val="600"/>
              </a:spcAft>
              <a:buFont typeface="Arial" panose="020B0604020202020204" pitchFamily="34" charset="0"/>
              <a:buChar char="•"/>
            </a:pPr>
            <a:r>
              <a:rPr lang="en-US" dirty="0" err="1"/>
              <a:t>Powstanie</a:t>
            </a:r>
            <a:r>
              <a:rPr lang="en-US" dirty="0"/>
              <a:t> </a:t>
            </a:r>
            <a:r>
              <a:rPr lang="en-US" dirty="0" err="1"/>
              <a:t>trwało</a:t>
            </a:r>
            <a:r>
              <a:rPr lang="en-US" dirty="0"/>
              <a:t> 63 </a:t>
            </a:r>
            <a:r>
              <a:rPr lang="en-US" dirty="0" err="1"/>
              <a:t>dni</a:t>
            </a:r>
            <a:r>
              <a:rPr lang="en-US" dirty="0"/>
              <a:t> </a:t>
            </a:r>
            <a:endParaRPr lang="pl-PL" dirty="0"/>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r>
              <a:rPr lang="en-US" dirty="0"/>
              <a:t>Do </a:t>
            </a:r>
            <a:r>
              <a:rPr lang="en-US" dirty="0" err="1"/>
              <a:t>walki</a:t>
            </a:r>
            <a:r>
              <a:rPr lang="en-US" dirty="0"/>
              <a:t> </a:t>
            </a:r>
            <a:r>
              <a:rPr lang="en-US" dirty="0" err="1"/>
              <a:t>przystąpiło</a:t>
            </a:r>
            <a:r>
              <a:rPr lang="en-US" dirty="0"/>
              <a:t> </a:t>
            </a:r>
            <a:r>
              <a:rPr lang="en-US" dirty="0" err="1"/>
              <a:t>około</a:t>
            </a:r>
            <a:r>
              <a:rPr lang="en-US" dirty="0"/>
              <a:t> 30 </a:t>
            </a:r>
            <a:r>
              <a:rPr lang="en-US" dirty="0" err="1"/>
              <a:t>tysięcy</a:t>
            </a:r>
            <a:r>
              <a:rPr lang="en-US" dirty="0"/>
              <a:t> </a:t>
            </a:r>
            <a:r>
              <a:rPr lang="en-US" dirty="0" err="1"/>
              <a:t>żołnierzy</a:t>
            </a:r>
            <a:r>
              <a:rPr lang="en-US" dirty="0"/>
              <a:t> </a:t>
            </a:r>
            <a:r>
              <a:rPr lang="en-US" dirty="0" err="1"/>
              <a:t>Armii</a:t>
            </a:r>
            <a:r>
              <a:rPr lang="en-US" dirty="0"/>
              <a:t> </a:t>
            </a:r>
            <a:r>
              <a:rPr lang="en-US" dirty="0" err="1"/>
              <a:t>Krajowej</a:t>
            </a:r>
            <a:r>
              <a:rPr lang="en-US" dirty="0"/>
              <a:t> (AK) z </a:t>
            </a:r>
            <a:r>
              <a:rPr lang="en-US" dirty="0" err="1"/>
              <a:t>Okręgu</a:t>
            </a:r>
            <a:r>
              <a:rPr lang="en-US" dirty="0"/>
              <a:t> </a:t>
            </a:r>
            <a:r>
              <a:rPr lang="en-US" dirty="0" err="1"/>
              <a:t>Warszawskiego</a:t>
            </a:r>
            <a:r>
              <a:rPr lang="en-US" dirty="0"/>
              <a:t> </a:t>
            </a:r>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r>
              <a:rPr lang="en-US" dirty="0" err="1"/>
              <a:t>Tylko</a:t>
            </a:r>
            <a:r>
              <a:rPr lang="en-US" dirty="0"/>
              <a:t> 10 </a:t>
            </a:r>
            <a:r>
              <a:rPr lang="en-US" dirty="0" err="1"/>
              <a:t>procent</a:t>
            </a:r>
            <a:r>
              <a:rPr lang="en-US" dirty="0"/>
              <a:t> </a:t>
            </a:r>
            <a:r>
              <a:rPr lang="en-US" dirty="0" err="1"/>
              <a:t>walczących</a:t>
            </a:r>
            <a:r>
              <a:rPr lang="en-US" dirty="0"/>
              <a:t> </a:t>
            </a:r>
            <a:r>
              <a:rPr lang="en-US" dirty="0" err="1"/>
              <a:t>było</a:t>
            </a:r>
            <a:r>
              <a:rPr lang="en-US" dirty="0"/>
              <a:t> </a:t>
            </a:r>
            <a:r>
              <a:rPr lang="en-US" dirty="0" err="1"/>
              <a:t>uzbrojonych</a:t>
            </a:r>
            <a:r>
              <a:rPr lang="en-US" dirty="0"/>
              <a:t> • </a:t>
            </a:r>
            <a:r>
              <a:rPr lang="en-US" dirty="0" err="1"/>
              <a:t>po</a:t>
            </a:r>
            <a:r>
              <a:rPr lang="en-US" dirty="0"/>
              <a:t> </a:t>
            </a:r>
            <a:r>
              <a:rPr lang="en-US" dirty="0" err="1"/>
              <a:t>stronie</a:t>
            </a:r>
            <a:r>
              <a:rPr lang="en-US" dirty="0"/>
              <a:t> </a:t>
            </a:r>
            <a:r>
              <a:rPr lang="en-US" dirty="0" err="1"/>
              <a:t>niemieckiej</a:t>
            </a:r>
            <a:r>
              <a:rPr lang="en-US" dirty="0"/>
              <a:t> do </a:t>
            </a:r>
            <a:r>
              <a:rPr lang="en-US" dirty="0" err="1"/>
              <a:t>walki</a:t>
            </a:r>
            <a:r>
              <a:rPr lang="en-US" dirty="0"/>
              <a:t> </a:t>
            </a:r>
            <a:r>
              <a:rPr lang="en-US" dirty="0" err="1"/>
              <a:t>stanęło</a:t>
            </a:r>
            <a:r>
              <a:rPr lang="en-US" dirty="0"/>
              <a:t> </a:t>
            </a:r>
            <a:r>
              <a:rPr lang="en-US" dirty="0" err="1"/>
              <a:t>około</a:t>
            </a:r>
            <a:r>
              <a:rPr lang="en-US" dirty="0"/>
              <a:t> 20 </a:t>
            </a:r>
            <a:r>
              <a:rPr lang="en-US" dirty="0" err="1"/>
              <a:t>tysięcy</a:t>
            </a:r>
            <a:r>
              <a:rPr lang="en-US" dirty="0"/>
              <a:t> w </a:t>
            </a:r>
            <a:r>
              <a:rPr lang="en-US" dirty="0" err="1"/>
              <a:t>pełni</a:t>
            </a:r>
            <a:r>
              <a:rPr lang="en-US" dirty="0"/>
              <a:t> </a:t>
            </a:r>
            <a:r>
              <a:rPr lang="en-US" dirty="0" err="1"/>
              <a:t>uzbrojonych</a:t>
            </a:r>
            <a:r>
              <a:rPr lang="en-US" dirty="0"/>
              <a:t> </a:t>
            </a:r>
            <a:r>
              <a:rPr lang="en-US" dirty="0" err="1"/>
              <a:t>żołnierzy</a:t>
            </a:r>
            <a:r>
              <a:rPr lang="en-US" dirty="0"/>
              <a:t>, </a:t>
            </a:r>
            <a:r>
              <a:rPr lang="en-US" dirty="0" err="1"/>
              <a:t>którzy</a:t>
            </a:r>
            <a:r>
              <a:rPr lang="en-US" dirty="0"/>
              <a:t> do </a:t>
            </a:r>
            <a:r>
              <a:rPr lang="en-US" dirty="0" err="1"/>
              <a:t>dyspozycji</a:t>
            </a:r>
            <a:r>
              <a:rPr lang="en-US" dirty="0"/>
              <a:t> </a:t>
            </a:r>
            <a:r>
              <a:rPr lang="en-US" dirty="0" err="1"/>
              <a:t>mieli</a:t>
            </a:r>
            <a:r>
              <a:rPr lang="en-US" dirty="0"/>
              <a:t> </a:t>
            </a:r>
            <a:r>
              <a:rPr lang="en-US" dirty="0" err="1"/>
              <a:t>pancerne</a:t>
            </a:r>
            <a:r>
              <a:rPr lang="en-US" dirty="0"/>
              <a:t> </a:t>
            </a:r>
            <a:r>
              <a:rPr lang="en-US" dirty="0" err="1"/>
              <a:t>jednostki</a:t>
            </a:r>
            <a:r>
              <a:rPr lang="en-US" dirty="0"/>
              <a:t> </a:t>
            </a:r>
            <a:r>
              <a:rPr lang="en-US" dirty="0" err="1"/>
              <a:t>frontowe</a:t>
            </a:r>
            <a:r>
              <a:rPr lang="en-US" dirty="0"/>
              <a:t>, </a:t>
            </a:r>
            <a:r>
              <a:rPr lang="en-US" dirty="0" err="1"/>
              <a:t>artylerię</a:t>
            </a:r>
            <a:r>
              <a:rPr lang="en-US" dirty="0"/>
              <a:t> </a:t>
            </a:r>
            <a:r>
              <a:rPr lang="en-US" dirty="0" err="1"/>
              <a:t>i</a:t>
            </a:r>
            <a:r>
              <a:rPr lang="en-US" dirty="0"/>
              <a:t> </a:t>
            </a:r>
            <a:r>
              <a:rPr lang="en-US" dirty="0" err="1"/>
              <a:t>lotnictwo</a:t>
            </a:r>
            <a:r>
              <a:rPr lang="en-US" dirty="0"/>
              <a:t> </a:t>
            </a:r>
          </a:p>
          <a:p>
            <a:pPr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endParaRPr lang="en-US" dirty="0"/>
          </a:p>
          <a:p>
            <a:pPr indent="-228600" defTabSz="914400">
              <a:lnSpc>
                <a:spcPct val="90000"/>
              </a:lnSpc>
              <a:spcAft>
                <a:spcPts val="600"/>
              </a:spcAft>
              <a:buFont typeface="Arial" panose="020B0604020202020204" pitchFamily="34" charset="0"/>
              <a:buChar char="•"/>
            </a:pPr>
            <a:endParaRPr lang="en-US" sz="1500" dirty="0"/>
          </a:p>
        </p:txBody>
      </p:sp>
      <p:sp>
        <p:nvSpPr>
          <p:cNvPr id="7" name="pole tekstowe 6">
            <a:extLst>
              <a:ext uri="{FF2B5EF4-FFF2-40B4-BE49-F238E27FC236}">
                <a16:creationId xmlns:a16="http://schemas.microsoft.com/office/drawing/2014/main" id="{99D3516E-889B-40E8-ADFD-7590EC5927F4}"/>
              </a:ext>
            </a:extLst>
          </p:cNvPr>
          <p:cNvSpPr txBox="1"/>
          <p:nvPr/>
        </p:nvSpPr>
        <p:spPr>
          <a:xfrm>
            <a:off x="6277155" y="439947"/>
            <a:ext cx="42384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sz="1600" b="1">
              <a:solidFill>
                <a:schemeClr val="bg1"/>
              </a:solidFill>
            </a:endParaRPr>
          </a:p>
        </p:txBody>
      </p:sp>
      <p:pic>
        <p:nvPicPr>
          <p:cNvPr id="10" name="Picture 21" descr="Rozpoznaj anonimowych bohaterów powstania - Portal ViaPoland.com - Polska  kultura, turystyka i czas wolny."/>
          <p:cNvPicPr>
            <a:picLocks noChangeAspect="1" noChangeArrowheads="1"/>
          </p:cNvPicPr>
          <p:nvPr/>
        </p:nvPicPr>
        <p:blipFill>
          <a:blip r:embed="rId3" cstate="print"/>
          <a:srcRect/>
          <a:stretch>
            <a:fillRect/>
          </a:stretch>
        </p:blipFill>
        <p:spPr bwMode="auto">
          <a:xfrm>
            <a:off x="4474874" y="247650"/>
            <a:ext cx="4192876" cy="3103711"/>
          </a:xfrm>
          <a:prstGeom prst="rect">
            <a:avLst/>
          </a:prstGeom>
          <a:noFill/>
        </p:spPr>
      </p:pic>
      <p:pic>
        <p:nvPicPr>
          <p:cNvPr id="11" name="Picture 6"/>
          <p:cNvPicPr>
            <a:picLocks noChangeAspect="1" noChangeArrowheads="1"/>
          </p:cNvPicPr>
          <p:nvPr/>
        </p:nvPicPr>
        <p:blipFill>
          <a:blip r:embed="rId4" cstate="print"/>
          <a:srcRect/>
          <a:stretch>
            <a:fillRect/>
          </a:stretch>
        </p:blipFill>
        <p:spPr bwMode="auto">
          <a:xfrm>
            <a:off x="5372100" y="4924425"/>
            <a:ext cx="6210300" cy="1933575"/>
          </a:xfrm>
          <a:prstGeom prst="rect">
            <a:avLst/>
          </a:prstGeom>
          <a:noFill/>
          <a:ln w="9525">
            <a:noFill/>
            <a:miter lim="800000"/>
            <a:headEnd/>
            <a:tailEnd/>
          </a:ln>
        </p:spPr>
      </p:pic>
      <p:pic>
        <p:nvPicPr>
          <p:cNvPr id="12" name="Picture 14" descr="Naszywka Powstanie Warszawskie Batalion Zośka"/>
          <p:cNvPicPr>
            <a:picLocks noChangeAspect="1" noChangeArrowheads="1"/>
          </p:cNvPicPr>
          <p:nvPr/>
        </p:nvPicPr>
        <p:blipFill>
          <a:blip r:embed="rId5" cstate="print"/>
          <a:srcRect/>
          <a:stretch>
            <a:fillRect/>
          </a:stretch>
        </p:blipFill>
        <p:spPr bwMode="auto">
          <a:xfrm>
            <a:off x="5407174" y="5010150"/>
            <a:ext cx="1228090" cy="1584176"/>
          </a:xfrm>
          <a:prstGeom prst="rect">
            <a:avLst/>
          </a:prstGeom>
          <a:noFill/>
        </p:spPr>
      </p:pic>
      <p:pic>
        <p:nvPicPr>
          <p:cNvPr id="14" name="Picture 8" descr="NASZYWKA Haftowana BATALION PARASOL rzep 8,5cm 9225564103 - Allegro.pl"/>
          <p:cNvPicPr>
            <a:picLocks noChangeAspect="1" noChangeArrowheads="1"/>
          </p:cNvPicPr>
          <p:nvPr/>
        </p:nvPicPr>
        <p:blipFill>
          <a:blip r:embed="rId6" cstate="print"/>
          <a:srcRect/>
          <a:stretch>
            <a:fillRect/>
          </a:stretch>
        </p:blipFill>
        <p:spPr bwMode="auto">
          <a:xfrm>
            <a:off x="7010400" y="5010150"/>
            <a:ext cx="1285098" cy="1584176"/>
          </a:xfrm>
          <a:prstGeom prst="rect">
            <a:avLst/>
          </a:prstGeom>
          <a:noFill/>
        </p:spPr>
      </p:pic>
      <p:pic>
        <p:nvPicPr>
          <p:cNvPr id="15" name="Picture 16" descr="Batalion „Kiliński” – Wikipedia, wolna encyklopedia"/>
          <p:cNvPicPr>
            <a:picLocks noChangeAspect="1" noChangeArrowheads="1"/>
          </p:cNvPicPr>
          <p:nvPr/>
        </p:nvPicPr>
        <p:blipFill>
          <a:blip r:embed="rId7" cstate="print"/>
          <a:srcRect/>
          <a:stretch>
            <a:fillRect/>
          </a:stretch>
        </p:blipFill>
        <p:spPr bwMode="auto">
          <a:xfrm>
            <a:off x="8484468" y="5010150"/>
            <a:ext cx="1656184" cy="1557230"/>
          </a:xfrm>
          <a:prstGeom prst="rect">
            <a:avLst/>
          </a:prstGeom>
          <a:noFill/>
        </p:spPr>
      </p:pic>
      <p:pic>
        <p:nvPicPr>
          <p:cNvPr id="16" name="Picture 18" descr="Batalion Miotła | Blisko Polski"/>
          <p:cNvPicPr>
            <a:picLocks noChangeAspect="1" noChangeArrowheads="1"/>
          </p:cNvPicPr>
          <p:nvPr/>
        </p:nvPicPr>
        <p:blipFill>
          <a:blip r:embed="rId8" cstate="print"/>
          <a:srcRect/>
          <a:stretch>
            <a:fillRect/>
          </a:stretch>
        </p:blipFill>
        <p:spPr bwMode="auto">
          <a:xfrm>
            <a:off x="10096500" y="5048250"/>
            <a:ext cx="1504950" cy="1504950"/>
          </a:xfrm>
          <a:prstGeom prst="rect">
            <a:avLst/>
          </a:prstGeom>
          <a:noFill/>
        </p:spPr>
      </p:pic>
      <p:pic>
        <p:nvPicPr>
          <p:cNvPr id="6146" name="Picture 2" descr="100 lat Polsko. Kolorowe zdjęcia z Powstania Warszawskiego - Wiadomości"/>
          <p:cNvPicPr>
            <a:picLocks noChangeAspect="1" noChangeArrowheads="1"/>
          </p:cNvPicPr>
          <p:nvPr/>
        </p:nvPicPr>
        <p:blipFill>
          <a:blip r:embed="rId9"/>
          <a:srcRect/>
          <a:stretch>
            <a:fillRect/>
          </a:stretch>
        </p:blipFill>
        <p:spPr bwMode="auto">
          <a:xfrm>
            <a:off x="8782049" y="2179150"/>
            <a:ext cx="3409951" cy="2564299"/>
          </a:xfrm>
          <a:prstGeom prst="rect">
            <a:avLst/>
          </a:prstGeom>
          <a:noFill/>
        </p:spPr>
      </p:pic>
    </p:spTree>
    <p:extLst>
      <p:ext uri="{BB962C8B-B14F-4D97-AF65-F5344CB8AC3E}">
        <p14:creationId xmlns:p14="http://schemas.microsoft.com/office/powerpoint/2010/main" val="316436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ole tekstowe 4">
            <a:extLst>
              <a:ext uri="{FF2B5EF4-FFF2-40B4-BE49-F238E27FC236}">
                <a16:creationId xmlns:a16="http://schemas.microsoft.com/office/drawing/2014/main" id="{8971D76C-D49F-4A7F-9EC4-6E4526FAD51C}"/>
              </a:ext>
            </a:extLst>
          </p:cNvPr>
          <p:cNvSpPr txBox="1"/>
          <p:nvPr/>
        </p:nvSpPr>
        <p:spPr>
          <a:xfrm>
            <a:off x="6953250" y="247651"/>
            <a:ext cx="3619500"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err="1">
                <a:latin typeface="Impact"/>
              </a:rPr>
              <a:t>Fakty</a:t>
            </a:r>
            <a:r>
              <a:rPr lang="en-US" sz="4400" dirty="0">
                <a:latin typeface="Impact"/>
              </a:rPr>
              <a:t> </a:t>
            </a:r>
            <a:r>
              <a:rPr lang="en-US" sz="4400" dirty="0" err="1">
                <a:latin typeface="Impact"/>
              </a:rPr>
              <a:t>na</a:t>
            </a:r>
            <a:r>
              <a:rPr lang="en-US" sz="4400" dirty="0">
                <a:latin typeface="Impact"/>
              </a:rPr>
              <a:t> </a:t>
            </a:r>
            <a:r>
              <a:rPr lang="en-US" sz="4400" dirty="0" err="1">
                <a:latin typeface="Impact"/>
              </a:rPr>
              <a:t>temat</a:t>
            </a:r>
            <a:r>
              <a:rPr lang="en-US" sz="4400" dirty="0">
                <a:latin typeface="Impact"/>
              </a:rPr>
              <a:t> </a:t>
            </a:r>
            <a:r>
              <a:rPr lang="pl-PL" sz="4400" dirty="0" err="1">
                <a:latin typeface="Impact"/>
              </a:rPr>
              <a:t>P</a:t>
            </a:r>
            <a:r>
              <a:rPr lang="en-US" sz="4400" dirty="0" err="1">
                <a:latin typeface="Impact"/>
              </a:rPr>
              <a:t>owstania</a:t>
            </a:r>
            <a:endParaRPr lang="pl-PL" sz="4400" dirty="0">
              <a:ea typeface="+mn-lt"/>
              <a:cs typeface="+mn-lt"/>
            </a:endParaRPr>
          </a:p>
          <a:p>
            <a:pPr algn="l"/>
            <a:endParaRPr lang="pl-PL" dirty="0"/>
          </a:p>
        </p:txBody>
      </p:sp>
      <p:sp>
        <p:nvSpPr>
          <p:cNvPr id="6" name="pole tekstowe 5">
            <a:extLst>
              <a:ext uri="{FF2B5EF4-FFF2-40B4-BE49-F238E27FC236}">
                <a16:creationId xmlns:a16="http://schemas.microsoft.com/office/drawing/2014/main" id="{05DEF30F-BA50-4594-BDD8-E589C339A02F}"/>
              </a:ext>
            </a:extLst>
          </p:cNvPr>
          <p:cNvSpPr txBox="1"/>
          <p:nvPr/>
        </p:nvSpPr>
        <p:spPr>
          <a:xfrm>
            <a:off x="7715250" y="1714500"/>
            <a:ext cx="437903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ea typeface="+mn-lt"/>
                <a:cs typeface="+mn-lt"/>
              </a:rPr>
              <a:t>• </a:t>
            </a:r>
            <a:r>
              <a:rPr lang="en-US" dirty="0">
                <a:ea typeface="+mn-lt"/>
                <a:cs typeface="+mn-lt"/>
              </a:rPr>
              <a:t>W </a:t>
            </a:r>
            <a:r>
              <a:rPr lang="en-US" dirty="0" err="1">
                <a:ea typeface="+mn-lt"/>
                <a:cs typeface="+mn-lt"/>
              </a:rPr>
              <a:t>Powstaniu</a:t>
            </a:r>
            <a:r>
              <a:rPr lang="en-US" dirty="0">
                <a:ea typeface="+mn-lt"/>
                <a:cs typeface="+mn-lt"/>
              </a:rPr>
              <a:t> </a:t>
            </a:r>
            <a:r>
              <a:rPr lang="en-US" dirty="0" err="1">
                <a:ea typeface="+mn-lt"/>
                <a:cs typeface="+mn-lt"/>
              </a:rPr>
              <a:t>poległo</a:t>
            </a:r>
            <a:r>
              <a:rPr lang="en-US" dirty="0">
                <a:ea typeface="+mn-lt"/>
                <a:cs typeface="+mn-lt"/>
              </a:rPr>
              <a:t> </a:t>
            </a:r>
            <a:r>
              <a:rPr lang="en-US" dirty="0" err="1">
                <a:ea typeface="+mn-lt"/>
                <a:cs typeface="+mn-lt"/>
              </a:rPr>
              <a:t>około</a:t>
            </a:r>
            <a:r>
              <a:rPr lang="en-US" dirty="0">
                <a:ea typeface="+mn-lt"/>
                <a:cs typeface="+mn-lt"/>
              </a:rPr>
              <a:t> 18 </a:t>
            </a:r>
            <a:r>
              <a:rPr lang="en-US" dirty="0" err="1">
                <a:ea typeface="+mn-lt"/>
                <a:cs typeface="+mn-lt"/>
              </a:rPr>
              <a:t>tysięcy</a:t>
            </a:r>
            <a:r>
              <a:rPr lang="pl-PL" dirty="0">
                <a:ea typeface="+mn-lt"/>
                <a:cs typeface="+mn-lt"/>
              </a:rPr>
              <a:t> </a:t>
            </a:r>
            <a:r>
              <a:rPr lang="en-US" dirty="0">
                <a:ea typeface="+mn-lt"/>
                <a:cs typeface="+mn-lt"/>
              </a:rPr>
              <a:t> </a:t>
            </a:r>
            <a:r>
              <a:rPr lang="en-US" dirty="0" err="1">
                <a:ea typeface="+mn-lt"/>
                <a:cs typeface="+mn-lt"/>
              </a:rPr>
              <a:t>Powstańców</a:t>
            </a:r>
            <a:r>
              <a:rPr lang="en-US" dirty="0">
                <a:ea typeface="+mn-lt"/>
                <a:cs typeface="+mn-lt"/>
              </a:rPr>
              <a:t>, a</a:t>
            </a:r>
            <a:r>
              <a:rPr lang="pl-PL" dirty="0">
                <a:ea typeface="+mn-lt"/>
                <a:cs typeface="+mn-lt"/>
              </a:rPr>
              <a:t> </a:t>
            </a:r>
            <a:r>
              <a:rPr lang="en-US" dirty="0">
                <a:ea typeface="+mn-lt"/>
                <a:cs typeface="+mn-lt"/>
              </a:rPr>
              <a:t>25 </a:t>
            </a:r>
            <a:r>
              <a:rPr lang="en-US" dirty="0" err="1">
                <a:ea typeface="+mn-lt"/>
                <a:cs typeface="+mn-lt"/>
              </a:rPr>
              <a:t>tysięcy</a:t>
            </a:r>
            <a:r>
              <a:rPr lang="en-US" dirty="0">
                <a:ea typeface="+mn-lt"/>
                <a:cs typeface="+mn-lt"/>
              </a:rPr>
              <a:t> </a:t>
            </a:r>
            <a:r>
              <a:rPr lang="en-US" dirty="0" err="1">
                <a:ea typeface="+mn-lt"/>
                <a:cs typeface="+mn-lt"/>
              </a:rPr>
              <a:t>zostało</a:t>
            </a:r>
            <a:r>
              <a:rPr lang="en-US" dirty="0">
                <a:ea typeface="+mn-lt"/>
                <a:cs typeface="+mn-lt"/>
              </a:rPr>
              <a:t> </a:t>
            </a:r>
            <a:r>
              <a:rPr lang="en-US" dirty="0" err="1">
                <a:ea typeface="+mn-lt"/>
                <a:cs typeface="+mn-lt"/>
              </a:rPr>
              <a:t>rannych</a:t>
            </a:r>
            <a:endParaRPr lang="pl-PL" dirty="0">
              <a:ea typeface="+mn-lt"/>
              <a:cs typeface="+mn-lt"/>
            </a:endParaRPr>
          </a:p>
          <a:p>
            <a:endParaRPr lang="pl-PL" dirty="0">
              <a:ea typeface="+mn-lt"/>
              <a:cs typeface="+mn-lt"/>
            </a:endParaRPr>
          </a:p>
          <a:p>
            <a:r>
              <a:rPr lang="pl-PL" dirty="0">
                <a:ea typeface="+mn-lt"/>
                <a:cs typeface="+mn-lt"/>
              </a:rPr>
              <a:t>• W Powstaniu zginęło około 150 tysięcy cywilów </a:t>
            </a:r>
            <a:endParaRPr lang="pl-PL" dirty="0"/>
          </a:p>
          <a:p>
            <a:endParaRPr lang="pl-PL" dirty="0">
              <a:ea typeface="+mn-lt"/>
              <a:cs typeface="+mn-lt"/>
            </a:endParaRPr>
          </a:p>
          <a:p>
            <a:r>
              <a:rPr lang="pl-PL" dirty="0">
                <a:ea typeface="+mn-lt"/>
                <a:cs typeface="+mn-lt"/>
              </a:rPr>
              <a:t>• Po kapitulacji z Warszawy wypędzono około 500 tysięcy mieszkańców .</a:t>
            </a:r>
          </a:p>
          <a:p>
            <a:endParaRPr lang="pl-PL" dirty="0">
              <a:ea typeface="+mn-lt"/>
              <a:cs typeface="+mn-lt"/>
            </a:endParaRPr>
          </a:p>
          <a:p>
            <a:r>
              <a:rPr lang="pl-PL" dirty="0">
                <a:ea typeface="+mn-lt"/>
                <a:cs typeface="+mn-lt"/>
              </a:rPr>
              <a:t>• Ostatni strzał Powstania padł wieczorem 2 października 1944</a:t>
            </a:r>
          </a:p>
          <a:p>
            <a:endParaRPr lang="pl-PL" dirty="0"/>
          </a:p>
        </p:txBody>
      </p:sp>
      <p:pic>
        <p:nvPicPr>
          <p:cNvPr id="10" name="Picture 2" descr="Hala Mirowska 1944"/>
          <p:cNvPicPr>
            <a:picLocks noChangeAspect="1" noChangeArrowheads="1"/>
          </p:cNvPicPr>
          <p:nvPr/>
        </p:nvPicPr>
        <p:blipFill>
          <a:blip r:embed="rId2" cstate="print"/>
          <a:srcRect/>
          <a:stretch>
            <a:fillRect/>
          </a:stretch>
        </p:blipFill>
        <p:spPr bwMode="auto">
          <a:xfrm>
            <a:off x="0" y="2657242"/>
            <a:ext cx="3491880" cy="4200758"/>
          </a:xfrm>
          <a:prstGeom prst="rect">
            <a:avLst/>
          </a:prstGeom>
          <a:noFill/>
        </p:spPr>
      </p:pic>
      <p:pic>
        <p:nvPicPr>
          <p:cNvPr id="12" name="Picture 1"/>
          <p:cNvPicPr>
            <a:picLocks noChangeAspect="1" noChangeArrowheads="1"/>
          </p:cNvPicPr>
          <p:nvPr/>
        </p:nvPicPr>
        <p:blipFill>
          <a:blip r:embed="rId3" cstate="print"/>
          <a:srcRect/>
          <a:stretch>
            <a:fillRect/>
          </a:stretch>
        </p:blipFill>
        <p:spPr bwMode="auto">
          <a:xfrm>
            <a:off x="3672086" y="3761656"/>
            <a:ext cx="3931581" cy="3096344"/>
          </a:xfrm>
          <a:prstGeom prst="rect">
            <a:avLst/>
          </a:prstGeom>
          <a:noFill/>
          <a:ln w="9525">
            <a:noFill/>
            <a:miter lim="800000"/>
            <a:headEnd/>
            <a:tailEnd/>
          </a:ln>
        </p:spPr>
      </p:pic>
      <p:pic>
        <p:nvPicPr>
          <p:cNvPr id="14" name="Picture 2" descr="lot nad zniszcząną Warszawą - fly over fail Warszaw - YouTube"/>
          <p:cNvPicPr>
            <a:picLocks noChangeAspect="1" noChangeArrowheads="1"/>
          </p:cNvPicPr>
          <p:nvPr/>
        </p:nvPicPr>
        <p:blipFill>
          <a:blip r:embed="rId4" cstate="print"/>
          <a:srcRect/>
          <a:stretch>
            <a:fillRect/>
          </a:stretch>
        </p:blipFill>
        <p:spPr bwMode="auto">
          <a:xfrm>
            <a:off x="1885950" y="0"/>
            <a:ext cx="4857750" cy="3643313"/>
          </a:xfrm>
          <a:prstGeom prst="rect">
            <a:avLst/>
          </a:prstGeom>
          <a:noFill/>
        </p:spPr>
      </p:pic>
      <p:pic>
        <p:nvPicPr>
          <p:cNvPr id="5122" name="Picture 2" descr="1 sierpnia 1944. Czarno-biała historia na kolorowych zdjęciach -  Mazopolska.pl"/>
          <p:cNvPicPr>
            <a:picLocks noChangeAspect="1" noChangeArrowheads="1"/>
          </p:cNvPicPr>
          <p:nvPr/>
        </p:nvPicPr>
        <p:blipFill>
          <a:blip r:embed="rId5"/>
          <a:srcRect/>
          <a:stretch>
            <a:fillRect/>
          </a:stretch>
        </p:blipFill>
        <p:spPr bwMode="auto">
          <a:xfrm>
            <a:off x="3702295" y="3725862"/>
            <a:ext cx="3912499" cy="2808288"/>
          </a:xfrm>
          <a:prstGeom prst="rect">
            <a:avLst/>
          </a:prstGeom>
          <a:noFill/>
        </p:spPr>
      </p:pic>
    </p:spTree>
    <p:extLst>
      <p:ext uri="{BB962C8B-B14F-4D97-AF65-F5344CB8AC3E}">
        <p14:creationId xmlns:p14="http://schemas.microsoft.com/office/powerpoint/2010/main" val="295952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5C8EE29-91CA-43DD-B353-1479F038DF0A}"/>
              </a:ext>
            </a:extLst>
          </p:cNvPr>
          <p:cNvSpPr>
            <a:spLocks noGrp="1"/>
          </p:cNvSpPr>
          <p:nvPr>
            <p:ph type="title"/>
          </p:nvPr>
        </p:nvSpPr>
        <p:spPr>
          <a:xfrm>
            <a:off x="835024" y="841377"/>
            <a:ext cx="4745505" cy="1206424"/>
          </a:xfrm>
        </p:spPr>
        <p:txBody>
          <a:bodyPr vert="horz" lIns="91440" tIns="45720" rIns="91440" bIns="45720" rtlCol="0" anchor="b" anchorCtr="0">
            <a:normAutofit/>
          </a:bodyPr>
          <a:lstStyle/>
          <a:p>
            <a:r>
              <a:rPr lang="en-US" kern="1200">
                <a:solidFill>
                  <a:schemeClr val="tx1"/>
                </a:solidFill>
                <a:latin typeface="+mj-lt"/>
                <a:ea typeface="+mj-ea"/>
                <a:cs typeface="+mj-cs"/>
              </a:rPr>
              <a:t>Pamięć Powstania</a:t>
            </a:r>
          </a:p>
        </p:txBody>
      </p:sp>
      <p:sp>
        <p:nvSpPr>
          <p:cNvPr id="3" name="Symbol zastępczy zawartości 2">
            <a:extLst>
              <a:ext uri="{FF2B5EF4-FFF2-40B4-BE49-F238E27FC236}">
                <a16:creationId xmlns:a16="http://schemas.microsoft.com/office/drawing/2014/main" id="{E11D649B-6BC2-45D2-AA62-AD9204BB9635}"/>
              </a:ext>
            </a:extLst>
          </p:cNvPr>
          <p:cNvSpPr>
            <a:spLocks noGrp="1"/>
          </p:cNvSpPr>
          <p:nvPr>
            <p:ph sz="half" idx="1"/>
          </p:nvPr>
        </p:nvSpPr>
        <p:spPr>
          <a:xfrm>
            <a:off x="495300" y="2057400"/>
            <a:ext cx="5085227" cy="4210050"/>
          </a:xfrm>
        </p:spPr>
        <p:txBody>
          <a:bodyPr vert="horz" lIns="91440" tIns="45720" rIns="91440" bIns="45720" rtlCol="0">
            <a:normAutofit fontScale="92500"/>
          </a:bodyPr>
          <a:lstStyle/>
          <a:p>
            <a:r>
              <a:rPr lang="en-US" sz="2200" dirty="0">
                <a:latin typeface="Calibri" pitchFamily="34" charset="0"/>
                <a:cs typeface="Calibri" pitchFamily="34" charset="0"/>
              </a:rPr>
              <a:t>W </a:t>
            </a:r>
            <a:r>
              <a:rPr lang="en-US" sz="2200" dirty="0" err="1">
                <a:latin typeface="Calibri" pitchFamily="34" charset="0"/>
                <a:cs typeface="Calibri" pitchFamily="34" charset="0"/>
              </a:rPr>
              <a:t>okresie</a:t>
            </a:r>
            <a:r>
              <a:rPr lang="en-US" sz="2200" dirty="0">
                <a:latin typeface="Calibri" pitchFamily="34" charset="0"/>
                <a:cs typeface="Calibri" pitchFamily="34" charset="0"/>
              </a:rPr>
              <a:t> </a:t>
            </a:r>
            <a:r>
              <a:rPr lang="en-US" sz="2200" dirty="0" err="1">
                <a:latin typeface="Calibri" pitchFamily="34" charset="0"/>
                <a:cs typeface="Calibri" pitchFamily="34" charset="0"/>
              </a:rPr>
              <a:t>komunizmu</a:t>
            </a:r>
            <a:r>
              <a:rPr lang="en-US" sz="2200" dirty="0">
                <a:latin typeface="Calibri" pitchFamily="34" charset="0"/>
                <a:cs typeface="Calibri" pitchFamily="34" charset="0"/>
              </a:rPr>
              <a:t> </a:t>
            </a:r>
            <a:r>
              <a:rPr lang="en-US" sz="2200" dirty="0" err="1">
                <a:latin typeface="Calibri" pitchFamily="34" charset="0"/>
                <a:cs typeface="Calibri" pitchFamily="34" charset="0"/>
              </a:rPr>
              <a:t>pielęgnowanie</a:t>
            </a:r>
            <a:r>
              <a:rPr lang="en-US" sz="2200" dirty="0">
                <a:latin typeface="Calibri" pitchFamily="34" charset="0"/>
                <a:cs typeface="Calibri" pitchFamily="34" charset="0"/>
              </a:rPr>
              <a:t> </a:t>
            </a:r>
            <a:r>
              <a:rPr lang="en-US" sz="2200" dirty="0" err="1">
                <a:latin typeface="Calibri" pitchFamily="34" charset="0"/>
                <a:cs typeface="Calibri" pitchFamily="34" charset="0"/>
              </a:rPr>
              <a:t>pamięci</a:t>
            </a:r>
            <a:r>
              <a:rPr lang="en-US" sz="2200" dirty="0">
                <a:latin typeface="Calibri" pitchFamily="34" charset="0"/>
                <a:cs typeface="Calibri" pitchFamily="34" charset="0"/>
              </a:rPr>
              <a:t> o </a:t>
            </a:r>
            <a:r>
              <a:rPr lang="en-US" sz="2200" dirty="0" err="1">
                <a:latin typeface="Calibri" pitchFamily="34" charset="0"/>
                <a:cs typeface="Calibri" pitchFamily="34" charset="0"/>
              </a:rPr>
              <a:t>Powstaniu</a:t>
            </a:r>
            <a:r>
              <a:rPr lang="en-US" sz="2200" dirty="0">
                <a:latin typeface="Calibri" pitchFamily="34" charset="0"/>
                <a:cs typeface="Calibri" pitchFamily="34" charset="0"/>
              </a:rPr>
              <a:t> </a:t>
            </a:r>
            <a:r>
              <a:rPr lang="en-US" sz="2200" dirty="0" err="1">
                <a:latin typeface="Calibri" pitchFamily="34" charset="0"/>
                <a:cs typeface="Calibri" pitchFamily="34" charset="0"/>
              </a:rPr>
              <a:t>Warszawskim</a:t>
            </a:r>
            <a:r>
              <a:rPr lang="en-US" sz="2200" dirty="0">
                <a:latin typeface="Calibri" pitchFamily="34" charset="0"/>
                <a:cs typeface="Calibri" pitchFamily="34" charset="0"/>
              </a:rPr>
              <a:t> </a:t>
            </a:r>
            <a:br>
              <a:rPr lang="en-US" sz="2200" dirty="0">
                <a:latin typeface="Calibri" pitchFamily="34" charset="0"/>
                <a:cs typeface="Calibri" pitchFamily="34" charset="0"/>
              </a:rPr>
            </a:br>
            <a:r>
              <a:rPr lang="en-US" sz="2200" dirty="0" err="1">
                <a:latin typeface="Calibri" pitchFamily="34" charset="0"/>
                <a:cs typeface="Calibri" pitchFamily="34" charset="0"/>
              </a:rPr>
              <a:t>było</a:t>
            </a:r>
            <a:r>
              <a:rPr lang="en-US" sz="2200" dirty="0">
                <a:latin typeface="Calibri" pitchFamily="34" charset="0"/>
                <a:cs typeface="Calibri" pitchFamily="34" charset="0"/>
              </a:rPr>
              <a:t> </a:t>
            </a:r>
            <a:r>
              <a:rPr lang="en-US" sz="2200" dirty="0" err="1">
                <a:latin typeface="Calibri" pitchFamily="34" charset="0"/>
                <a:cs typeface="Calibri" pitchFamily="34" charset="0"/>
              </a:rPr>
              <a:t>jedną</a:t>
            </a:r>
            <a:r>
              <a:rPr lang="en-US" sz="2200" dirty="0">
                <a:latin typeface="Calibri" pitchFamily="34" charset="0"/>
                <a:cs typeface="Calibri" pitchFamily="34" charset="0"/>
              </a:rPr>
              <a:t> z form </a:t>
            </a:r>
            <a:r>
              <a:rPr lang="en-US" sz="2200" dirty="0" err="1">
                <a:latin typeface="Calibri" pitchFamily="34" charset="0"/>
                <a:cs typeface="Calibri" pitchFamily="34" charset="0"/>
              </a:rPr>
              <a:t>oporu</a:t>
            </a:r>
            <a:r>
              <a:rPr lang="en-US" sz="2200" dirty="0">
                <a:latin typeface="Calibri" pitchFamily="34" charset="0"/>
                <a:cs typeface="Calibri" pitchFamily="34" charset="0"/>
              </a:rPr>
              <a:t> </a:t>
            </a:r>
            <a:r>
              <a:rPr lang="en-US" sz="2200" dirty="0" err="1">
                <a:latin typeface="Calibri" pitchFamily="34" charset="0"/>
                <a:cs typeface="Calibri" pitchFamily="34" charset="0"/>
              </a:rPr>
              <a:t>społeczeństwa</a:t>
            </a:r>
            <a:r>
              <a:rPr lang="en-US" sz="2200" dirty="0">
                <a:latin typeface="Calibri" pitchFamily="34" charset="0"/>
                <a:cs typeface="Calibri" pitchFamily="34" charset="0"/>
              </a:rPr>
              <a:t> </a:t>
            </a:r>
            <a:r>
              <a:rPr lang="en-US" sz="2200" dirty="0" err="1">
                <a:latin typeface="Calibri" pitchFamily="34" charset="0"/>
                <a:cs typeface="Calibri" pitchFamily="34" charset="0"/>
              </a:rPr>
              <a:t>wobec</a:t>
            </a:r>
            <a:r>
              <a:rPr lang="en-US" sz="2200" dirty="0">
                <a:latin typeface="Calibri" pitchFamily="34" charset="0"/>
                <a:cs typeface="Calibri" pitchFamily="34" charset="0"/>
              </a:rPr>
              <a:t> </a:t>
            </a:r>
            <a:r>
              <a:rPr lang="en-US" sz="2200" dirty="0" err="1">
                <a:latin typeface="Calibri" pitchFamily="34" charset="0"/>
                <a:cs typeface="Calibri" pitchFamily="34" charset="0"/>
              </a:rPr>
              <a:t>władzy</a:t>
            </a:r>
            <a:r>
              <a:rPr lang="en-US" sz="2200" dirty="0">
                <a:latin typeface="Calibri" pitchFamily="34" charset="0"/>
                <a:cs typeface="Calibri" pitchFamily="34" charset="0"/>
              </a:rPr>
              <a:t> </a:t>
            </a:r>
            <a:r>
              <a:rPr lang="en-US" sz="2200" dirty="0" err="1">
                <a:latin typeface="Calibri" pitchFamily="34" charset="0"/>
                <a:cs typeface="Calibri" pitchFamily="34" charset="0"/>
              </a:rPr>
              <a:t>narzuconej</a:t>
            </a:r>
            <a:r>
              <a:rPr lang="en-US" sz="2200" dirty="0">
                <a:latin typeface="Calibri" pitchFamily="34" charset="0"/>
                <a:cs typeface="Calibri" pitchFamily="34" charset="0"/>
              </a:rPr>
              <a:t> </a:t>
            </a:r>
            <a:r>
              <a:rPr lang="en-US" sz="2200" dirty="0" err="1">
                <a:latin typeface="Calibri" pitchFamily="34" charset="0"/>
                <a:cs typeface="Calibri" pitchFamily="34" charset="0"/>
              </a:rPr>
              <a:t>przez</a:t>
            </a:r>
            <a:r>
              <a:rPr lang="en-US" sz="2200" dirty="0">
                <a:latin typeface="Calibri" pitchFamily="34" charset="0"/>
                <a:cs typeface="Calibri" pitchFamily="34" charset="0"/>
              </a:rPr>
              <a:t> </a:t>
            </a:r>
            <a:r>
              <a:rPr lang="en-US" sz="2200" dirty="0" err="1">
                <a:latin typeface="Calibri" pitchFamily="34" charset="0"/>
                <a:cs typeface="Calibri" pitchFamily="34" charset="0"/>
              </a:rPr>
              <a:t>Sowietów</a:t>
            </a:r>
            <a:r>
              <a:rPr lang="en-US" sz="2200" dirty="0">
                <a:latin typeface="Calibri" pitchFamily="34" charset="0"/>
                <a:cs typeface="Calibri" pitchFamily="34" charset="0"/>
              </a:rPr>
              <a:t>.</a:t>
            </a:r>
          </a:p>
          <a:p>
            <a:r>
              <a:rPr lang="en-US" sz="2200" dirty="0">
                <a:latin typeface="Calibri" pitchFamily="34" charset="0"/>
                <a:cs typeface="Calibri" pitchFamily="34" charset="0"/>
              </a:rPr>
              <a:t> </a:t>
            </a:r>
            <a:r>
              <a:rPr lang="en-US" sz="2200" dirty="0" err="1">
                <a:latin typeface="Calibri" pitchFamily="34" charset="0"/>
                <a:cs typeface="Calibri" pitchFamily="34" charset="0"/>
              </a:rPr>
              <a:t>Wydawano</a:t>
            </a:r>
            <a:r>
              <a:rPr lang="en-US" sz="2200" dirty="0">
                <a:latin typeface="Calibri" pitchFamily="34" charset="0"/>
                <a:cs typeface="Calibri" pitchFamily="34" charset="0"/>
              </a:rPr>
              <a:t> </a:t>
            </a:r>
            <a:r>
              <a:rPr lang="en-US" sz="2200" dirty="0" err="1">
                <a:latin typeface="Calibri" pitchFamily="34" charset="0"/>
                <a:cs typeface="Calibri" pitchFamily="34" charset="0"/>
              </a:rPr>
              <a:t>konspiracyjne</a:t>
            </a:r>
            <a:r>
              <a:rPr lang="en-US" sz="2200" dirty="0">
                <a:latin typeface="Calibri" pitchFamily="34" charset="0"/>
                <a:cs typeface="Calibri" pitchFamily="34" charset="0"/>
              </a:rPr>
              <a:t> </a:t>
            </a:r>
            <a:br>
              <a:rPr lang="en-US" sz="2200" dirty="0">
                <a:latin typeface="Calibri" pitchFamily="34" charset="0"/>
                <a:cs typeface="Calibri" pitchFamily="34" charset="0"/>
              </a:rPr>
            </a:br>
            <a:r>
              <a:rPr lang="en-US" sz="2200" dirty="0" err="1">
                <a:latin typeface="Calibri" pitchFamily="34" charset="0"/>
                <a:cs typeface="Calibri" pitchFamily="34" charset="0"/>
              </a:rPr>
              <a:t>publikacje</a:t>
            </a:r>
            <a:r>
              <a:rPr lang="en-US" sz="2200" dirty="0">
                <a:latin typeface="Calibri" pitchFamily="34" charset="0"/>
                <a:cs typeface="Calibri" pitchFamily="34" charset="0"/>
              </a:rPr>
              <a:t>, </a:t>
            </a:r>
            <a:r>
              <a:rPr lang="en-US" sz="2200" dirty="0" err="1">
                <a:latin typeface="Calibri" pitchFamily="34" charset="0"/>
                <a:cs typeface="Calibri" pitchFamily="34" charset="0"/>
              </a:rPr>
              <a:t>pocztówki</a:t>
            </a:r>
            <a:r>
              <a:rPr lang="en-US" sz="2200" dirty="0">
                <a:latin typeface="Calibri" pitchFamily="34" charset="0"/>
                <a:cs typeface="Calibri" pitchFamily="34" charset="0"/>
              </a:rPr>
              <a:t>, </a:t>
            </a:r>
            <a:r>
              <a:rPr lang="en-US" sz="2200" dirty="0" err="1">
                <a:latin typeface="Calibri" pitchFamily="34" charset="0"/>
                <a:cs typeface="Calibri" pitchFamily="34" charset="0"/>
              </a:rPr>
              <a:t>ulotki</a:t>
            </a:r>
            <a:r>
              <a:rPr lang="en-US" sz="2200" dirty="0">
                <a:latin typeface="Calibri" pitchFamily="34" charset="0"/>
                <a:cs typeface="Calibri" pitchFamily="34" charset="0"/>
              </a:rPr>
              <a:t>, </a:t>
            </a:r>
            <a:r>
              <a:rPr lang="en-US" sz="2200" dirty="0" err="1">
                <a:latin typeface="Calibri" pitchFamily="34" charset="0"/>
                <a:cs typeface="Calibri" pitchFamily="34" charset="0"/>
              </a:rPr>
              <a:t>znaczki</a:t>
            </a:r>
            <a:r>
              <a:rPr lang="en-US" sz="2200" dirty="0">
                <a:latin typeface="Calibri" pitchFamily="34" charset="0"/>
                <a:cs typeface="Calibri" pitchFamily="34" charset="0"/>
              </a:rPr>
              <a:t> </a:t>
            </a:r>
            <a:r>
              <a:rPr lang="en-US" sz="2200" dirty="0" err="1">
                <a:latin typeface="Calibri" pitchFamily="34" charset="0"/>
                <a:cs typeface="Calibri" pitchFamily="34" charset="0"/>
              </a:rPr>
              <a:t>pocztowe</a:t>
            </a:r>
            <a:r>
              <a:rPr lang="en-US" sz="2200" dirty="0">
                <a:latin typeface="Calibri" pitchFamily="34" charset="0"/>
                <a:cs typeface="Calibri" pitchFamily="34" charset="0"/>
              </a:rPr>
              <a:t>, </a:t>
            </a:r>
            <a:r>
              <a:rPr lang="en-US" sz="2200" dirty="0" err="1">
                <a:latin typeface="Calibri" pitchFamily="34" charset="0"/>
                <a:cs typeface="Calibri" pitchFamily="34" charset="0"/>
              </a:rPr>
              <a:t>kultywowano</a:t>
            </a:r>
            <a:r>
              <a:rPr lang="en-US" sz="2200" dirty="0">
                <a:latin typeface="Calibri" pitchFamily="34" charset="0"/>
                <a:cs typeface="Calibri" pitchFamily="34" charset="0"/>
              </a:rPr>
              <a:t> </a:t>
            </a:r>
            <a:r>
              <a:rPr lang="en-US" sz="2200" dirty="0" err="1">
                <a:latin typeface="Calibri" pitchFamily="34" charset="0"/>
                <a:cs typeface="Calibri" pitchFamily="34" charset="0"/>
              </a:rPr>
              <a:t>rocznice</a:t>
            </a:r>
            <a:r>
              <a:rPr lang="en-US" sz="2200" dirty="0">
                <a:latin typeface="Calibri" pitchFamily="34" charset="0"/>
                <a:cs typeface="Calibri" pitchFamily="34" charset="0"/>
              </a:rPr>
              <a:t> </a:t>
            </a:r>
            <a:r>
              <a:rPr lang="en-US" sz="2200" dirty="0" err="1">
                <a:latin typeface="Calibri" pitchFamily="34" charset="0"/>
                <a:cs typeface="Calibri" pitchFamily="34" charset="0"/>
              </a:rPr>
              <a:t>bohaterskiego</a:t>
            </a:r>
            <a:r>
              <a:rPr lang="en-US" sz="2200" dirty="0">
                <a:latin typeface="Calibri" pitchFamily="34" charset="0"/>
                <a:cs typeface="Calibri" pitchFamily="34" charset="0"/>
              </a:rPr>
              <a:t> </a:t>
            </a:r>
            <a:r>
              <a:rPr lang="en-US" sz="2200" dirty="0" err="1">
                <a:latin typeface="Calibri" pitchFamily="34" charset="0"/>
                <a:cs typeface="Calibri" pitchFamily="34" charset="0"/>
              </a:rPr>
              <a:t>zrywu</a:t>
            </a:r>
            <a:r>
              <a:rPr lang="en-US" sz="2200" dirty="0">
                <a:latin typeface="Calibri" pitchFamily="34" charset="0"/>
                <a:cs typeface="Calibri" pitchFamily="34" charset="0"/>
              </a:rPr>
              <a:t> w 1944 r. </a:t>
            </a:r>
            <a:endParaRPr lang="pl-PL" sz="2200" dirty="0">
              <a:latin typeface="Calibri" pitchFamily="34" charset="0"/>
              <a:cs typeface="Calibri" pitchFamily="34" charset="0"/>
            </a:endParaRPr>
          </a:p>
          <a:p>
            <a:r>
              <a:rPr lang="pl-PL" sz="2200" dirty="0">
                <a:latin typeface="Calibri" pitchFamily="34" charset="0"/>
                <a:cs typeface="Calibri" pitchFamily="34" charset="0"/>
              </a:rPr>
              <a:t>Pomnik Małego Powstańca - pomnik znajdujący się przy ulicy Podwale u zbiegu z ulicą Wąski Dunaj, przy zewnętrznym murze obronnym Starego Miasta w Warszawie. Upamiętnia najmłodszych uczestników powstania warszawskiego.</a:t>
            </a:r>
            <a:endParaRPr lang="en-US" sz="2200" dirty="0">
              <a:latin typeface="Calibri" pitchFamily="34" charset="0"/>
              <a:cs typeface="Calibri" pitchFamily="34" charset="0"/>
            </a:endParaRPr>
          </a:p>
          <a:p>
            <a:endParaRPr lang="en-US" sz="2200" dirty="0"/>
          </a:p>
        </p:txBody>
      </p:sp>
      <p:grpSp>
        <p:nvGrpSpPr>
          <p:cNvPr id="12" name="Group 11">
            <a:extLst>
              <a:ext uri="{FF2B5EF4-FFF2-40B4-BE49-F238E27FC236}">
                <a16:creationId xmlns:a16="http://schemas.microsoft.com/office/drawing/2014/main" id="{6A15AA18-4B71-46A7-A76C-9CF96DE14F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3101" y="0"/>
            <a:ext cx="5603875" cy="5548969"/>
            <a:chOff x="5753101" y="0"/>
            <a:chExt cx="5603875" cy="5548969"/>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34DE4BFB-2B70-4E62-89FD-1D466CCFE2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53101" y="0"/>
              <a:ext cx="5603875" cy="5548969"/>
              <a:chOff x="5753101" y="0"/>
              <a:chExt cx="5603875" cy="5548969"/>
            </a:xfrm>
          </p:grpSpPr>
          <p:sp>
            <p:nvSpPr>
              <p:cNvPr id="17" name="Freeform: Shape 16">
                <a:extLst>
                  <a:ext uri="{FF2B5EF4-FFF2-40B4-BE49-F238E27FC236}">
                    <a16:creationId xmlns:a16="http://schemas.microsoft.com/office/drawing/2014/main" id="{464E5BEB-6761-4106-B1D6-D9A6908B4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11FAE02-7EEB-4450-9123-148CC979D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3101" y="0"/>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F62FB0BB-9179-4751-A08F-1DBBC8B87E1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33819F96-CF55-40C3-A784-AC461852C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578D5C7-AD30-4D50-98FC-F0E0C28CD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5">
            <a:extLst>
              <a:ext uri="{FF2B5EF4-FFF2-40B4-BE49-F238E27FC236}">
                <a16:creationId xmlns:a16="http://schemas.microsoft.com/office/drawing/2014/main" id="{7E94D39F-72CB-4BD3-B1BC-63FCBD5C95AB}"/>
              </a:ext>
            </a:extLst>
          </p:cNvPr>
          <p:cNvPicPr>
            <a:picLocks noGrp="1" noChangeAspect="1"/>
          </p:cNvPicPr>
          <p:nvPr>
            <p:ph sz="half" idx="2"/>
          </p:nvPr>
        </p:nvPicPr>
        <p:blipFill>
          <a:blip r:embed="rId3"/>
          <a:stretch>
            <a:fillRect/>
          </a:stretch>
        </p:blipFill>
        <p:spPr>
          <a:xfrm>
            <a:off x="5951382" y="341131"/>
            <a:ext cx="4369112" cy="2949150"/>
          </a:xfrm>
          <a:prstGeom prst="rect">
            <a:avLst/>
          </a:prstGeom>
        </p:spPr>
      </p:pic>
      <p:pic>
        <p:nvPicPr>
          <p:cNvPr id="19" name="Picture 2" descr="Lipińska ostro o Pomniku Małego Powstańca: Hańba"/>
          <p:cNvPicPr>
            <a:picLocks noChangeAspect="1" noChangeArrowheads="1"/>
          </p:cNvPicPr>
          <p:nvPr/>
        </p:nvPicPr>
        <p:blipFill>
          <a:blip r:embed="rId4" cstate="print"/>
          <a:srcRect/>
          <a:stretch>
            <a:fillRect/>
          </a:stretch>
        </p:blipFill>
        <p:spPr bwMode="auto">
          <a:xfrm>
            <a:off x="7191028" y="3295650"/>
            <a:ext cx="2376059" cy="3562350"/>
          </a:xfrm>
          <a:prstGeom prst="rect">
            <a:avLst/>
          </a:prstGeom>
          <a:noFill/>
        </p:spPr>
      </p:pic>
    </p:spTree>
    <p:extLst>
      <p:ext uri="{BB962C8B-B14F-4D97-AF65-F5344CB8AC3E}">
        <p14:creationId xmlns:p14="http://schemas.microsoft.com/office/powerpoint/2010/main" val="247792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2E5DF58-5CFD-4D62-AC3A-9EA04E1AF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31C2AFA5-8515-4474-81BD-505992171602}"/>
              </a:ext>
            </a:extLst>
          </p:cNvPr>
          <p:cNvPicPr>
            <a:picLocks noGrp="1" noChangeAspect="1"/>
          </p:cNvPicPr>
          <p:nvPr>
            <p:ph sz="half" idx="2"/>
          </p:nvPr>
        </p:nvPicPr>
        <p:blipFill rotWithShape="1">
          <a:blip r:embed="rId2"/>
          <a:srcRect/>
          <a:stretch/>
        </p:blipFill>
        <p:spPr>
          <a:xfrm>
            <a:off x="20" y="10"/>
            <a:ext cx="12191979" cy="6857989"/>
          </a:xfrm>
          <a:prstGeom prst="rect">
            <a:avLst/>
          </a:prstGeom>
        </p:spPr>
      </p:pic>
      <p:sp useBgFill="1">
        <p:nvSpPr>
          <p:cNvPr id="22" name="Freeform: Shape 21">
            <a:extLst>
              <a:ext uri="{FF2B5EF4-FFF2-40B4-BE49-F238E27FC236}">
                <a16:creationId xmlns:a16="http://schemas.microsoft.com/office/drawing/2014/main" id="{8064D39A-E0A4-461B-A8D2-9C3AE870C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3C4CFA-845C-42D0-A2CD-3FBF686D09A5}"/>
              </a:ext>
            </a:extLst>
          </p:cNvPr>
          <p:cNvSpPr>
            <a:spLocks noGrp="1"/>
          </p:cNvSpPr>
          <p:nvPr>
            <p:ph type="title"/>
          </p:nvPr>
        </p:nvSpPr>
        <p:spPr>
          <a:xfrm>
            <a:off x="1095376" y="1182178"/>
            <a:ext cx="4629150" cy="1343026"/>
          </a:xfrm>
        </p:spPr>
        <p:txBody>
          <a:bodyPr vert="horz" lIns="91440" tIns="45720" rIns="91440" bIns="45720" rtlCol="0" anchor="b" anchorCtr="0">
            <a:normAutofit/>
          </a:bodyPr>
          <a:lstStyle/>
          <a:p>
            <a:r>
              <a:rPr lang="en-US" kern="1200">
                <a:solidFill>
                  <a:schemeClr val="tx1"/>
                </a:solidFill>
                <a:latin typeface="+mj-lt"/>
                <a:ea typeface="+mj-ea"/>
                <a:cs typeface="+mj-cs"/>
              </a:rPr>
              <a:t>Obchody</a:t>
            </a:r>
          </a:p>
        </p:txBody>
      </p:sp>
      <p:sp>
        <p:nvSpPr>
          <p:cNvPr id="3" name="Content Placeholder 2">
            <a:extLst>
              <a:ext uri="{FF2B5EF4-FFF2-40B4-BE49-F238E27FC236}">
                <a16:creationId xmlns:a16="http://schemas.microsoft.com/office/drawing/2014/main" id="{B7D1FB27-3F55-47BD-8273-01EA8004A0DB}"/>
              </a:ext>
            </a:extLst>
          </p:cNvPr>
          <p:cNvSpPr>
            <a:spLocks noGrp="1"/>
          </p:cNvSpPr>
          <p:nvPr>
            <p:ph sz="half" idx="1"/>
          </p:nvPr>
        </p:nvSpPr>
        <p:spPr>
          <a:xfrm>
            <a:off x="1095376" y="2806819"/>
            <a:ext cx="4629150" cy="1924051"/>
          </a:xfrm>
        </p:spPr>
        <p:txBody>
          <a:bodyPr vert="horz" lIns="91440" tIns="45720" rIns="91440" bIns="45720" rtlCol="0" anchor="t">
            <a:noAutofit/>
          </a:bodyPr>
          <a:lstStyle/>
          <a:p>
            <a:r>
              <a:rPr lang="en-US" sz="1800" err="1"/>
              <a:t>Nocny</a:t>
            </a:r>
            <a:r>
              <a:rPr lang="en-US" sz="1800"/>
              <a:t> Bieg </a:t>
            </a:r>
            <a:r>
              <a:rPr lang="en-US" sz="1800" err="1"/>
              <a:t>Powstania</a:t>
            </a:r>
            <a:r>
              <a:rPr lang="en-US" sz="1800"/>
              <a:t> </a:t>
            </a:r>
            <a:r>
              <a:rPr lang="en-US" sz="1800" err="1"/>
              <a:t>Warszawskiego</a:t>
            </a:r>
            <a:r>
              <a:rPr lang="en-US" sz="1800"/>
              <a:t> – </a:t>
            </a:r>
            <a:r>
              <a:rPr lang="en-US" sz="1800" err="1"/>
              <a:t>bieg</a:t>
            </a:r>
            <a:r>
              <a:rPr lang="en-US" sz="1800"/>
              <a:t> </a:t>
            </a:r>
            <a:r>
              <a:rPr lang="en-US" sz="1800" err="1"/>
              <a:t>na</a:t>
            </a:r>
            <a:r>
              <a:rPr lang="en-US" sz="1800"/>
              <a:t> </a:t>
            </a:r>
            <a:r>
              <a:rPr lang="en-US" sz="1800" err="1"/>
              <a:t>dystansie</a:t>
            </a:r>
            <a:r>
              <a:rPr lang="en-US" sz="1800"/>
              <a:t> 5 </a:t>
            </a:r>
            <a:r>
              <a:rPr lang="en-US" sz="1800" err="1"/>
              <a:t>lub</a:t>
            </a:r>
            <a:r>
              <a:rPr lang="en-US" sz="1800"/>
              <a:t> 10 </a:t>
            </a:r>
            <a:r>
              <a:rPr lang="en-US" sz="1800" err="1"/>
              <a:t>kilometrów</a:t>
            </a:r>
            <a:r>
              <a:rPr lang="en-US" sz="1800"/>
              <a:t> </a:t>
            </a:r>
            <a:r>
              <a:rPr lang="en-US" sz="1800" err="1"/>
              <a:t>organizowany</a:t>
            </a:r>
            <a:r>
              <a:rPr lang="en-US" sz="1800"/>
              <a:t> w </a:t>
            </a:r>
            <a:r>
              <a:rPr lang="en-US" sz="1800" err="1"/>
              <a:t>celu</a:t>
            </a:r>
            <a:r>
              <a:rPr lang="en-US" sz="1800"/>
              <a:t> </a:t>
            </a:r>
            <a:r>
              <a:rPr lang="en-US" sz="1800" err="1"/>
              <a:t>uczczenia</a:t>
            </a:r>
            <a:r>
              <a:rPr lang="en-US" sz="1800"/>
              <a:t> </a:t>
            </a:r>
            <a:r>
              <a:rPr lang="en-US" sz="1800" err="1"/>
              <a:t>rocznicy</a:t>
            </a:r>
            <a:r>
              <a:rPr lang="en-US" sz="1800"/>
              <a:t> </a:t>
            </a:r>
            <a:r>
              <a:rPr lang="en-US" sz="1800" err="1"/>
              <a:t>wybuchu</a:t>
            </a:r>
            <a:r>
              <a:rPr lang="en-US" sz="1800"/>
              <a:t> </a:t>
            </a:r>
            <a:r>
              <a:rPr lang="en-US" sz="1800" err="1"/>
              <a:t>Powstania</a:t>
            </a:r>
            <a:r>
              <a:rPr lang="en-US" sz="1800"/>
              <a:t> </a:t>
            </a:r>
            <a:r>
              <a:rPr lang="en-US" sz="1800" err="1"/>
              <a:t>Warszawskiego</a:t>
            </a:r>
            <a:r>
              <a:rPr lang="en-US" sz="1800"/>
              <a:t> ma </a:t>
            </a:r>
            <a:r>
              <a:rPr lang="en-US" sz="1800" err="1"/>
              <a:t>także</a:t>
            </a:r>
            <a:r>
              <a:rPr lang="en-US" sz="1800"/>
              <a:t> </a:t>
            </a:r>
            <a:r>
              <a:rPr lang="en-US" sz="1800" err="1"/>
              <a:t>charakter</a:t>
            </a:r>
            <a:r>
              <a:rPr lang="en-US" sz="1800"/>
              <a:t> </a:t>
            </a:r>
            <a:r>
              <a:rPr lang="en-US" sz="1800" err="1"/>
              <a:t>edukacyjny</a:t>
            </a:r>
            <a:r>
              <a:rPr lang="en-US" sz="1800"/>
              <a:t>. W </a:t>
            </a:r>
            <a:r>
              <a:rPr lang="en-US" sz="1800" err="1"/>
              <a:t>wybranych</a:t>
            </a:r>
            <a:r>
              <a:rPr lang="en-US" sz="1800"/>
              <a:t> </a:t>
            </a:r>
            <a:r>
              <a:rPr lang="en-US" sz="1800" err="1"/>
              <a:t>punktach</a:t>
            </a:r>
            <a:r>
              <a:rPr lang="en-US" sz="1800"/>
              <a:t> </a:t>
            </a:r>
            <a:r>
              <a:rPr lang="en-US" sz="1800" err="1"/>
              <a:t>trasy</a:t>
            </a:r>
            <a:r>
              <a:rPr lang="en-US" sz="1800"/>
              <a:t> </a:t>
            </a:r>
            <a:r>
              <a:rPr lang="en-US" sz="1800" err="1"/>
              <a:t>ustawione</a:t>
            </a:r>
            <a:r>
              <a:rPr lang="en-US" sz="1800"/>
              <a:t> </a:t>
            </a:r>
            <a:r>
              <a:rPr lang="en-US" sz="1800" err="1"/>
              <a:t>są</a:t>
            </a:r>
            <a:r>
              <a:rPr lang="en-US" sz="1800"/>
              <a:t> </a:t>
            </a:r>
            <a:r>
              <a:rPr lang="en-US" sz="1800" err="1"/>
              <a:t>barykady</a:t>
            </a:r>
            <a:r>
              <a:rPr lang="en-US" sz="1800"/>
              <a:t> </a:t>
            </a:r>
            <a:r>
              <a:rPr lang="en-US" sz="1800" err="1"/>
              <a:t>i</a:t>
            </a:r>
            <a:r>
              <a:rPr lang="en-US" sz="1800"/>
              <a:t> </a:t>
            </a:r>
            <a:r>
              <a:rPr lang="en-US" sz="1800" err="1"/>
              <a:t>można</a:t>
            </a:r>
            <a:r>
              <a:rPr lang="en-US" sz="1800"/>
              <a:t> </a:t>
            </a:r>
            <a:r>
              <a:rPr lang="en-US" sz="1800" err="1"/>
              <a:t>zobaczyć</a:t>
            </a:r>
            <a:r>
              <a:rPr lang="en-US" sz="1800"/>
              <a:t> </a:t>
            </a:r>
            <a:r>
              <a:rPr lang="en-US" sz="1800" err="1"/>
              <a:t>inscenizacje</a:t>
            </a:r>
            <a:r>
              <a:rPr lang="en-US" sz="1800"/>
              <a:t> </a:t>
            </a:r>
            <a:r>
              <a:rPr lang="en-US" sz="1800" err="1"/>
              <a:t>powstańczych</a:t>
            </a:r>
            <a:r>
              <a:rPr lang="en-US" sz="1800"/>
              <a:t> </a:t>
            </a:r>
            <a:r>
              <a:rPr lang="en-US" sz="1800" err="1"/>
              <a:t>wydarzeń</a:t>
            </a:r>
            <a:r>
              <a:rPr lang="en-US" sz="1800"/>
              <a:t>, a </a:t>
            </a:r>
            <a:r>
              <a:rPr lang="en-US" sz="1800" err="1"/>
              <a:t>biegacze</a:t>
            </a:r>
            <a:r>
              <a:rPr lang="en-US" sz="1800"/>
              <a:t> </a:t>
            </a:r>
            <a:r>
              <a:rPr lang="en-US" sz="1800" err="1"/>
              <a:t>mają</a:t>
            </a:r>
            <a:r>
              <a:rPr lang="en-US" sz="1800"/>
              <a:t> </a:t>
            </a:r>
            <a:r>
              <a:rPr lang="en-US" sz="1800" err="1"/>
              <a:t>na</a:t>
            </a:r>
            <a:r>
              <a:rPr lang="en-US" sz="1800"/>
              <a:t> </a:t>
            </a:r>
            <a:r>
              <a:rPr lang="en-US" sz="1800" err="1"/>
              <a:t>rękach</a:t>
            </a:r>
            <a:r>
              <a:rPr lang="en-US" sz="1800"/>
              <a:t> </a:t>
            </a:r>
            <a:r>
              <a:rPr lang="en-US" sz="1800" err="1"/>
              <a:t>opaski</a:t>
            </a:r>
            <a:r>
              <a:rPr lang="en-US" sz="1800"/>
              <a:t> </a:t>
            </a:r>
            <a:r>
              <a:rPr lang="en-US" sz="1800" err="1"/>
              <a:t>biało-czerwone</a:t>
            </a:r>
            <a:r>
              <a:rPr lang="en-US" sz="1800"/>
              <a:t> z </a:t>
            </a:r>
            <a:r>
              <a:rPr lang="en-US" sz="1800" err="1"/>
              <a:t>symbolem</a:t>
            </a:r>
            <a:r>
              <a:rPr lang="en-US" sz="1800"/>
              <a:t> Polski </a:t>
            </a:r>
            <a:r>
              <a:rPr lang="en-US" sz="1800" err="1"/>
              <a:t>Walczącej</a:t>
            </a:r>
            <a:r>
              <a:rPr lang="en-US" sz="1800"/>
              <a:t>.</a:t>
            </a:r>
          </a:p>
        </p:txBody>
      </p:sp>
      <p:sp>
        <p:nvSpPr>
          <p:cNvPr id="5" name="TextBox 4">
            <a:extLst>
              <a:ext uri="{FF2B5EF4-FFF2-40B4-BE49-F238E27FC236}">
                <a16:creationId xmlns:a16="http://schemas.microsoft.com/office/drawing/2014/main" id="{0845F01C-5DB3-4B03-9317-87C71CCEE1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Impact"/>
            </a:endParaRPr>
          </a:p>
        </p:txBody>
      </p:sp>
    </p:spTree>
    <p:extLst>
      <p:ext uri="{BB962C8B-B14F-4D97-AF65-F5344CB8AC3E}">
        <p14:creationId xmlns:p14="http://schemas.microsoft.com/office/powerpoint/2010/main" val="2820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D4E4291-AA4B-4CDD-87FB-9EF7ADE82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10075" y="-923925"/>
            <a:ext cx="6858000" cy="8705850"/>
          </a:xfrm>
          <a:prstGeom prst="rect">
            <a:avLst/>
          </a:prstGeom>
          <a:gradFill>
            <a:gsLst>
              <a:gs pos="100000">
                <a:srgbClr val="000000">
                  <a:alpha val="0"/>
                </a:srgbClr>
              </a:gs>
              <a:gs pos="27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iezwykłe kolorowe zdjęcia z Powstania Warszawskiego! Zobacz to oczami  fotografa! [ZDJĘCIA] | Warszawa W Pigułce"/>
          <p:cNvPicPr>
            <a:picLocks noChangeAspect="1" noChangeArrowheads="1"/>
          </p:cNvPicPr>
          <p:nvPr/>
        </p:nvPicPr>
        <p:blipFill>
          <a:blip r:embed="rId2"/>
          <a:srcRect/>
          <a:stretch>
            <a:fillRect/>
          </a:stretch>
        </p:blipFill>
        <p:spPr bwMode="auto">
          <a:xfrm>
            <a:off x="0" y="0"/>
            <a:ext cx="10576193" cy="6858000"/>
          </a:xfrm>
          <a:prstGeom prst="rect">
            <a:avLst/>
          </a:prstGeom>
          <a:noFill/>
        </p:spPr>
      </p:pic>
      <p:pic>
        <p:nvPicPr>
          <p:cNvPr id="8" name="Obraz 5" descr="Obraz zawierający tekst, zewnętrzne&#10;&#10;Opis wygenerowany automatycznie">
            <a:extLst>
              <a:ext uri="{FF2B5EF4-FFF2-40B4-BE49-F238E27FC236}">
                <a16:creationId xmlns:a16="http://schemas.microsoft.com/office/drawing/2014/main" id="{8DCFAFA3-717C-439E-9C29-73CED2E8B71A}"/>
              </a:ext>
            </a:extLst>
          </p:cNvPr>
          <p:cNvPicPr>
            <a:picLocks noChangeAspect="1"/>
          </p:cNvPicPr>
          <p:nvPr/>
        </p:nvPicPr>
        <p:blipFill rotWithShape="1">
          <a:blip r:embed="rId3"/>
          <a:srcRect t="15726" r="1" b="1"/>
          <a:stretch/>
        </p:blipFill>
        <p:spPr>
          <a:xfrm>
            <a:off x="0" y="0"/>
            <a:ext cx="12191435" cy="6857989"/>
          </a:xfrm>
          <a:prstGeom prst="rect">
            <a:avLst/>
          </a:prstGeom>
        </p:spPr>
      </p:pic>
      <p:sp>
        <p:nvSpPr>
          <p:cNvPr id="2" name="Tytuł 1">
            <a:extLst>
              <a:ext uri="{FF2B5EF4-FFF2-40B4-BE49-F238E27FC236}">
                <a16:creationId xmlns:a16="http://schemas.microsoft.com/office/drawing/2014/main" id="{7B31464F-21AB-48EB-9EF9-BF398585AE29}"/>
              </a:ext>
            </a:extLst>
          </p:cNvPr>
          <p:cNvSpPr>
            <a:spLocks noGrp="1"/>
          </p:cNvSpPr>
          <p:nvPr>
            <p:ph type="ctrTitle"/>
          </p:nvPr>
        </p:nvSpPr>
        <p:spPr>
          <a:xfrm>
            <a:off x="6096000" y="1523999"/>
            <a:ext cx="5334000" cy="3535018"/>
          </a:xfrm>
        </p:spPr>
        <p:txBody>
          <a:bodyPr anchor="ctr">
            <a:normAutofit/>
          </a:bodyPr>
          <a:lstStyle/>
          <a:p>
            <a:pPr algn="r"/>
            <a:r>
              <a:rPr lang="pl-PL" sz="8000" dirty="0">
                <a:solidFill>
                  <a:srgbClr val="FFFFFF"/>
                </a:solidFill>
              </a:rPr>
              <a:t>Dziękujemy za uwagę!!!</a:t>
            </a:r>
          </a:p>
        </p:txBody>
      </p:sp>
      <p:sp>
        <p:nvSpPr>
          <p:cNvPr id="3" name="Podtytuł 2">
            <a:extLst>
              <a:ext uri="{FF2B5EF4-FFF2-40B4-BE49-F238E27FC236}">
                <a16:creationId xmlns:a16="http://schemas.microsoft.com/office/drawing/2014/main" id="{AC7C8FFD-D7F8-41C9-874A-3D308E0BEDF0}"/>
              </a:ext>
            </a:extLst>
          </p:cNvPr>
          <p:cNvSpPr>
            <a:spLocks noGrp="1"/>
          </p:cNvSpPr>
          <p:nvPr>
            <p:ph type="subTitle" idx="1"/>
          </p:nvPr>
        </p:nvSpPr>
        <p:spPr>
          <a:xfrm>
            <a:off x="6096000" y="5333998"/>
            <a:ext cx="5334000" cy="649359"/>
          </a:xfrm>
        </p:spPr>
        <p:txBody>
          <a:bodyPr vert="horz" lIns="91440" tIns="45720" rIns="91440" bIns="45720" rtlCol="0" anchor="t">
            <a:normAutofit/>
          </a:bodyPr>
          <a:lstStyle/>
          <a:p>
            <a:pPr algn="r"/>
            <a:r>
              <a:rPr lang="pl-PL" b="1" dirty="0">
                <a:solidFill>
                  <a:srgbClr val="FFFFFF"/>
                </a:solidFill>
              </a:rPr>
              <a:t>Klasa 2F</a:t>
            </a:r>
          </a:p>
        </p:txBody>
      </p:sp>
    </p:spTree>
    <p:extLst>
      <p:ext uri="{BB962C8B-B14F-4D97-AF65-F5344CB8AC3E}">
        <p14:creationId xmlns:p14="http://schemas.microsoft.com/office/powerpoint/2010/main" val="237594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5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D96ACD8-D33B-4B22-A3E7-2E1AC087D14D}"/>
              </a:ext>
            </a:extLst>
          </p:cNvPr>
          <p:cNvSpPr>
            <a:spLocks noGrp="1"/>
          </p:cNvSpPr>
          <p:nvPr>
            <p:ph type="title"/>
          </p:nvPr>
        </p:nvSpPr>
        <p:spPr>
          <a:xfrm>
            <a:off x="762001" y="981076"/>
            <a:ext cx="6095998" cy="1806574"/>
          </a:xfrm>
        </p:spPr>
        <p:txBody>
          <a:bodyPr anchor="b">
            <a:normAutofit/>
          </a:bodyPr>
          <a:lstStyle/>
          <a:p>
            <a:r>
              <a:rPr lang="pl-PL">
                <a:ea typeface="+mj-lt"/>
                <a:cs typeface="+mj-lt"/>
              </a:rPr>
              <a:t>                       Powstanie Warszawskie</a:t>
            </a:r>
            <a:endParaRPr lang="en-US"/>
          </a:p>
        </p:txBody>
      </p:sp>
      <p:pic>
        <p:nvPicPr>
          <p:cNvPr id="37" name="Picture 37" descr="A picture containing text, old, white&#10;&#10;Description automatically generated">
            <a:extLst>
              <a:ext uri="{FF2B5EF4-FFF2-40B4-BE49-F238E27FC236}">
                <a16:creationId xmlns:a16="http://schemas.microsoft.com/office/drawing/2014/main" id="{3F38DA3C-7F25-4822-942F-44DD1793CA22}"/>
              </a:ext>
            </a:extLst>
          </p:cNvPr>
          <p:cNvPicPr>
            <a:picLocks noChangeAspect="1"/>
          </p:cNvPicPr>
          <p:nvPr/>
        </p:nvPicPr>
        <p:blipFill rotWithShape="1">
          <a:blip r:embed="rId2"/>
          <a:srcRect l="24905" r="24928"/>
          <a:stretch/>
        </p:blipFill>
        <p:spPr>
          <a:xfrm>
            <a:off x="7619998" y="8"/>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53" name="Freeform: Shape 52">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B6585BB6-CB6E-4028-8474-B4E3750FDD9B}"/>
              </a:ext>
            </a:extLst>
          </p:cNvPr>
          <p:cNvSpPr>
            <a:spLocks noGrp="1"/>
          </p:cNvSpPr>
          <p:nvPr>
            <p:ph idx="1"/>
          </p:nvPr>
        </p:nvSpPr>
        <p:spPr>
          <a:xfrm>
            <a:off x="762001" y="3047999"/>
            <a:ext cx="6095998" cy="3048001"/>
          </a:xfrm>
        </p:spPr>
        <p:txBody>
          <a:bodyPr vert="horz" lIns="91440" tIns="45720" rIns="91440" bIns="45720" rtlCol="0">
            <a:normAutofit lnSpcReduction="10000"/>
          </a:bodyPr>
          <a:lstStyle/>
          <a:p>
            <a:r>
              <a:rPr lang="pl-PL" sz="1800" dirty="0">
                <a:ea typeface="+mn-lt"/>
                <a:cs typeface="+mn-lt"/>
              </a:rPr>
              <a:t>We wtorek, 1 sierpnia 1944 roku, o godz. 17.00 , wybuchło Powstanie Warszawskie. Planowane na kilka dni, trwało ponad 2 miesiące. Powstańcy chcieli doprowadzić do wyzwolenia Stolicy spod okupacji hitlerowskiej przed przybyciem armii sowieckiej, a tym samym zapewnić Polsce suwerenność po zakończeniu wojny. Niestety, bez pomocy sojuszników nie miały szans na wygraną. Pomoc, na jaką liczyli, nigdy nie nadeszła. Powstanie zakleszczone między dwoma potężnymi armiami sowiecką i niemiecką powoli wykrwawiało się.</a:t>
            </a:r>
          </a:p>
        </p:txBody>
      </p:sp>
      <p:sp>
        <p:nvSpPr>
          <p:cNvPr id="55" name="Freeform: Shape 54">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5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0B6A6-B424-437E-A165-67867B439763}"/>
              </a:ext>
            </a:extLst>
          </p:cNvPr>
          <p:cNvSpPr>
            <a:spLocks noGrp="1"/>
          </p:cNvSpPr>
          <p:nvPr>
            <p:ph type="title"/>
          </p:nvPr>
        </p:nvSpPr>
        <p:spPr>
          <a:xfrm>
            <a:off x="609241" y="228600"/>
            <a:ext cx="3696059" cy="827296"/>
          </a:xfrm>
        </p:spPr>
        <p:txBody>
          <a:bodyPr vert="horz" lIns="91440" tIns="45720" rIns="91440" bIns="45720" rtlCol="0" anchor="b" anchorCtr="0">
            <a:normAutofit/>
          </a:bodyPr>
          <a:lstStyle/>
          <a:p>
            <a:r>
              <a:rPr lang="en-US" kern="1200" dirty="0" err="1">
                <a:solidFill>
                  <a:schemeClr val="tx1"/>
                </a:solidFill>
                <a:latin typeface="+mj-lt"/>
                <a:ea typeface="+mj-ea"/>
                <a:cs typeface="+mj-cs"/>
              </a:rPr>
              <a:t>Godzina</a:t>
            </a:r>
            <a:r>
              <a:rPr lang="en-US" kern="1200" dirty="0">
                <a:solidFill>
                  <a:schemeClr val="tx1"/>
                </a:solidFill>
                <a:latin typeface="+mj-lt"/>
                <a:ea typeface="+mj-ea"/>
                <a:cs typeface="+mj-cs"/>
              </a:rPr>
              <a:t> ,,W"</a:t>
            </a:r>
          </a:p>
        </p:txBody>
      </p:sp>
      <p:pic>
        <p:nvPicPr>
          <p:cNvPr id="5" name="Picture 5">
            <a:extLst>
              <a:ext uri="{FF2B5EF4-FFF2-40B4-BE49-F238E27FC236}">
                <a16:creationId xmlns:a16="http://schemas.microsoft.com/office/drawing/2014/main" id="{982304EA-039C-4D03-A403-18F3E38EFB82}"/>
              </a:ext>
            </a:extLst>
          </p:cNvPr>
          <p:cNvPicPr>
            <a:picLocks noGrp="1" noChangeAspect="1"/>
          </p:cNvPicPr>
          <p:nvPr>
            <p:ph sz="half" idx="2"/>
          </p:nvPr>
        </p:nvPicPr>
        <p:blipFill rotWithShape="1">
          <a:blip r:embed="rId2"/>
          <a:srcRect r="1" b="4063"/>
          <a:stretch/>
        </p:blipFill>
        <p:spPr>
          <a:xfrm>
            <a:off x="5353526" y="304801"/>
            <a:ext cx="6362224" cy="4913566"/>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Content Placeholder 2">
            <a:extLst>
              <a:ext uri="{FF2B5EF4-FFF2-40B4-BE49-F238E27FC236}">
                <a16:creationId xmlns:a16="http://schemas.microsoft.com/office/drawing/2014/main" id="{0CF087CD-5AC3-4320-A009-6B0E792C54AB}"/>
              </a:ext>
            </a:extLst>
          </p:cNvPr>
          <p:cNvSpPr>
            <a:spLocks noGrp="1"/>
          </p:cNvSpPr>
          <p:nvPr>
            <p:ph sz="half" idx="1"/>
          </p:nvPr>
        </p:nvSpPr>
        <p:spPr>
          <a:xfrm>
            <a:off x="513992" y="1288570"/>
            <a:ext cx="3810000" cy="3048001"/>
          </a:xfrm>
        </p:spPr>
        <p:txBody>
          <a:bodyPr vert="horz" lIns="91440" tIns="45720" rIns="91440" bIns="45720" rtlCol="0">
            <a:normAutofit fontScale="92500" lnSpcReduction="10000"/>
          </a:bodyPr>
          <a:lstStyle/>
          <a:p>
            <a:pPr marL="0"/>
            <a:r>
              <a:rPr lang="en-US" dirty="0" err="1"/>
              <a:t>Godzina</a:t>
            </a:r>
            <a:r>
              <a:rPr lang="en-US" dirty="0"/>
              <a:t> ,,W" - </a:t>
            </a:r>
            <a:r>
              <a:rPr lang="en-US" dirty="0" err="1"/>
              <a:t>kryptonim</a:t>
            </a:r>
            <a:r>
              <a:rPr lang="en-US" dirty="0"/>
              <a:t> </a:t>
            </a:r>
            <a:r>
              <a:rPr lang="en-US" dirty="0" err="1"/>
              <a:t>dnia</a:t>
            </a:r>
            <a:r>
              <a:rPr lang="en-US" dirty="0"/>
              <a:t> </a:t>
            </a:r>
            <a:r>
              <a:rPr lang="en-US" dirty="0" err="1"/>
              <a:t>i</a:t>
            </a:r>
            <a:r>
              <a:rPr lang="en-US" dirty="0"/>
              <a:t> </a:t>
            </a:r>
            <a:r>
              <a:rPr lang="en-US" dirty="0" err="1"/>
              <a:t>godziny</a:t>
            </a:r>
            <a:r>
              <a:rPr lang="en-US" dirty="0"/>
              <a:t> </a:t>
            </a:r>
            <a:r>
              <a:rPr lang="en-US" dirty="0" err="1"/>
              <a:t>rozpoczęcia</a:t>
            </a:r>
            <a:r>
              <a:rPr lang="en-US" dirty="0"/>
              <a:t> w </a:t>
            </a:r>
            <a:r>
              <a:rPr lang="en-US" dirty="0" err="1"/>
              <a:t>Warszawie</a:t>
            </a:r>
            <a:r>
              <a:rPr lang="en-US" dirty="0"/>
              <a:t> </a:t>
            </a:r>
            <a:r>
              <a:rPr lang="en-US" dirty="0" err="1"/>
              <a:t>akcji</a:t>
            </a:r>
            <a:r>
              <a:rPr lang="en-US" dirty="0"/>
              <a:t> ,,</a:t>
            </a:r>
            <a:r>
              <a:rPr lang="en-US" dirty="0" err="1"/>
              <a:t>Burza</a:t>
            </a:r>
            <a:r>
              <a:rPr lang="en-US" dirty="0"/>
              <a:t>" (</a:t>
            </a:r>
            <a:r>
              <a:rPr lang="pl-PL" dirty="0" err="1"/>
              <a:t>P</a:t>
            </a:r>
            <a:r>
              <a:rPr lang="en-US" dirty="0" err="1"/>
              <a:t>owstania</a:t>
            </a:r>
            <a:r>
              <a:rPr lang="en-US" dirty="0"/>
              <a:t> </a:t>
            </a:r>
            <a:r>
              <a:rPr lang="pl-PL" dirty="0" err="1"/>
              <a:t>W</a:t>
            </a:r>
            <a:r>
              <a:rPr lang="en-US" dirty="0" err="1"/>
              <a:t>arszawskiego</a:t>
            </a:r>
            <a:r>
              <a:rPr lang="en-US" dirty="0"/>
              <a:t>).</a:t>
            </a:r>
          </a:p>
          <a:p>
            <a:pPr marL="0"/>
            <a:r>
              <a:rPr lang="en-US" dirty="0" err="1"/>
              <a:t>Godzina</a:t>
            </a:r>
            <a:r>
              <a:rPr lang="en-US" dirty="0"/>
              <a:t> 17:00 we </a:t>
            </a:r>
            <a:r>
              <a:rPr lang="en-US" dirty="0" err="1"/>
              <a:t>wtorek</a:t>
            </a:r>
            <a:r>
              <a:rPr lang="en-US" dirty="0"/>
              <a:t> 1 </a:t>
            </a:r>
            <a:r>
              <a:rPr lang="en-US" dirty="0" err="1"/>
              <a:t>sierpnia</a:t>
            </a:r>
            <a:r>
              <a:rPr lang="en-US" dirty="0"/>
              <a:t> 1944r.</a:t>
            </a:r>
          </a:p>
        </p:txBody>
      </p:sp>
      <p:sp>
        <p:nvSpPr>
          <p:cNvPr id="21" name="Freeform: Shape 20">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AutoShape 2" descr="64 kartki z kalendarza wolnej Warszawy `4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340" name="AutoShape 4" descr="64 kartki z kalendarza wolnej Warszawy `4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342" name="AutoShape 6" descr="64 kartki z kalendarza wolnej Warszawy `4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343" name="Picture 7" descr="C:\Users\Leszek\Desktop\indeks.jpg"/>
          <p:cNvPicPr>
            <a:picLocks noChangeAspect="1" noChangeArrowheads="1"/>
          </p:cNvPicPr>
          <p:nvPr/>
        </p:nvPicPr>
        <p:blipFill>
          <a:blip r:embed="rId4"/>
          <a:srcRect/>
          <a:stretch>
            <a:fillRect/>
          </a:stretch>
        </p:blipFill>
        <p:spPr bwMode="auto">
          <a:xfrm>
            <a:off x="1543050" y="3987603"/>
            <a:ext cx="2095500" cy="2870398"/>
          </a:xfrm>
          <a:prstGeom prst="rect">
            <a:avLst/>
          </a:prstGeom>
          <a:noFill/>
        </p:spPr>
      </p:pic>
    </p:spTree>
    <p:extLst>
      <p:ext uri="{BB962C8B-B14F-4D97-AF65-F5344CB8AC3E}">
        <p14:creationId xmlns:p14="http://schemas.microsoft.com/office/powerpoint/2010/main" val="17868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BE8F7-8EE9-4A9F-8D15-EE5D689F2974}"/>
              </a:ext>
            </a:extLst>
          </p:cNvPr>
          <p:cNvSpPr>
            <a:spLocks noGrp="1"/>
          </p:cNvSpPr>
          <p:nvPr>
            <p:ph type="title"/>
          </p:nvPr>
        </p:nvSpPr>
        <p:spPr>
          <a:xfrm>
            <a:off x="7288844" y="589472"/>
            <a:ext cx="4140680" cy="1306781"/>
          </a:xfrm>
        </p:spPr>
        <p:txBody>
          <a:bodyPr vert="horz" lIns="91440" tIns="45720" rIns="91440" bIns="45720" rtlCol="0" anchor="b" anchorCtr="0">
            <a:normAutofit/>
          </a:bodyPr>
          <a:lstStyle/>
          <a:p>
            <a:r>
              <a:rPr lang="en-US" sz="4800" kern="1200" err="1">
                <a:latin typeface="+mj-lt"/>
                <a:ea typeface="+mj-ea"/>
                <a:cs typeface="+mj-cs"/>
              </a:rPr>
              <a:t>Akcja</a:t>
            </a:r>
            <a:r>
              <a:rPr lang="en-US" sz="4800" kern="1200">
                <a:latin typeface="+mj-lt"/>
                <a:ea typeface="+mj-ea"/>
                <a:cs typeface="+mj-cs"/>
              </a:rPr>
              <a:t> ,,Burza"</a:t>
            </a:r>
          </a:p>
        </p:txBody>
      </p:sp>
      <p:pic>
        <p:nvPicPr>
          <p:cNvPr id="5" name="Obraz 5" descr="Obraz zawierający zewnętrzne, niebo, podłoże, koń&#10;&#10;Opis wygenerowany automatycznie">
            <a:extLst>
              <a:ext uri="{FF2B5EF4-FFF2-40B4-BE49-F238E27FC236}">
                <a16:creationId xmlns:a16="http://schemas.microsoft.com/office/drawing/2014/main" id="{BE4164E6-A6E2-41C2-B289-EC71AF3C6994}"/>
              </a:ext>
            </a:extLst>
          </p:cNvPr>
          <p:cNvPicPr>
            <a:picLocks noGrp="1" noChangeAspect="1"/>
          </p:cNvPicPr>
          <p:nvPr>
            <p:ph sz="half" idx="2"/>
          </p:nvPr>
        </p:nvPicPr>
        <p:blipFill rotWithShape="1">
          <a:blip r:embed="rId2"/>
          <a:srcRect l="10216" r="6589" b="-3"/>
          <a:stretch/>
        </p:blipFill>
        <p:spPr>
          <a:xfrm>
            <a:off x="762000"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7" name="Freeform: Shape 36">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6276CB2-1166-4BC3-B5D2-C7D5E39C64FE}"/>
              </a:ext>
            </a:extLst>
          </p:cNvPr>
          <p:cNvSpPr>
            <a:spLocks noGrp="1"/>
          </p:cNvSpPr>
          <p:nvPr>
            <p:ph sz="half" idx="1"/>
          </p:nvPr>
        </p:nvSpPr>
        <p:spPr>
          <a:xfrm>
            <a:off x="7159449" y="2257244"/>
            <a:ext cx="4629508" cy="3838756"/>
          </a:xfrm>
        </p:spPr>
        <p:txBody>
          <a:bodyPr vert="horz" lIns="91440" tIns="45720" rIns="91440" bIns="45720" rtlCol="0" anchor="t">
            <a:noAutofit/>
          </a:bodyPr>
          <a:lstStyle/>
          <a:p>
            <a:r>
              <a:rPr lang="en-US" sz="2400" dirty="0" err="1"/>
              <a:t>Akcj</a:t>
            </a:r>
            <a:r>
              <a:rPr lang="pl-PL" sz="2400" dirty="0"/>
              <a:t>a</a:t>
            </a:r>
            <a:r>
              <a:rPr lang="en-US" sz="2400" dirty="0"/>
              <a:t>,,</a:t>
            </a:r>
            <a:r>
              <a:rPr lang="en-US" sz="2400" dirty="0" err="1"/>
              <a:t>Burza</a:t>
            </a:r>
            <a:r>
              <a:rPr lang="en-US" sz="2400" dirty="0"/>
              <a:t>"- </a:t>
            </a:r>
            <a:r>
              <a:rPr lang="en-US" sz="2400" dirty="0" err="1"/>
              <a:t>operacja</a:t>
            </a:r>
            <a:r>
              <a:rPr lang="en-US" sz="2400" dirty="0"/>
              <a:t> </a:t>
            </a:r>
            <a:r>
              <a:rPr lang="en-US" sz="2400" dirty="0" err="1"/>
              <a:t>wojskowa</a:t>
            </a:r>
            <a:r>
              <a:rPr lang="en-US" sz="2400" dirty="0"/>
              <a:t> </a:t>
            </a:r>
            <a:r>
              <a:rPr lang="en-US" sz="2400" dirty="0" err="1"/>
              <a:t>zorganizowana</a:t>
            </a:r>
            <a:r>
              <a:rPr lang="en-US" sz="2400" dirty="0"/>
              <a:t> </a:t>
            </a:r>
            <a:r>
              <a:rPr lang="en-US" sz="2400" dirty="0" err="1"/>
              <a:t>i</a:t>
            </a:r>
            <a:r>
              <a:rPr lang="en-US" sz="2400" dirty="0"/>
              <a:t> </a:t>
            </a:r>
            <a:r>
              <a:rPr lang="en-US" sz="2400" dirty="0" err="1"/>
              <a:t>podjęta</a:t>
            </a:r>
            <a:r>
              <a:rPr lang="en-US" sz="2400" dirty="0"/>
              <a:t> </a:t>
            </a:r>
            <a:r>
              <a:rPr lang="en-US" sz="2400" dirty="0" err="1"/>
              <a:t>przez</a:t>
            </a:r>
            <a:r>
              <a:rPr lang="en-US" sz="2400" dirty="0"/>
              <a:t> </a:t>
            </a:r>
            <a:r>
              <a:rPr lang="en-US" sz="2400" dirty="0" err="1"/>
              <a:t>oddziały</a:t>
            </a:r>
            <a:r>
              <a:rPr lang="en-US" sz="2400" dirty="0"/>
              <a:t> </a:t>
            </a:r>
            <a:r>
              <a:rPr lang="en-US" sz="2400" dirty="0" err="1"/>
              <a:t>Armi</a:t>
            </a:r>
            <a:r>
              <a:rPr lang="pl-PL" sz="2400" dirty="0"/>
              <a:t>i</a:t>
            </a:r>
            <a:r>
              <a:rPr lang="en-US" sz="2400" dirty="0"/>
              <a:t> </a:t>
            </a:r>
            <a:r>
              <a:rPr lang="en-US" sz="2400" dirty="0" err="1"/>
              <a:t>Krajowej</a:t>
            </a:r>
            <a:r>
              <a:rPr lang="en-US" sz="2400" dirty="0"/>
              <a:t> </a:t>
            </a:r>
            <a:r>
              <a:rPr lang="en-US" sz="2400" dirty="0" err="1"/>
              <a:t>przeciw</a:t>
            </a:r>
            <a:r>
              <a:rPr lang="en-US" sz="2400" dirty="0"/>
              <a:t> </a:t>
            </a:r>
            <a:r>
              <a:rPr lang="en-US" sz="2400" dirty="0" err="1"/>
              <a:t>wojsk</a:t>
            </a:r>
            <a:r>
              <a:rPr lang="pl-PL" sz="2400" dirty="0"/>
              <a:t>om </a:t>
            </a:r>
            <a:r>
              <a:rPr lang="en-US" sz="2400" dirty="0" err="1"/>
              <a:t>niemieckim</a:t>
            </a:r>
            <a:r>
              <a:rPr lang="en-US" sz="2400" dirty="0"/>
              <a:t> w </a:t>
            </a:r>
            <a:r>
              <a:rPr lang="en-US" sz="2400" dirty="0" err="1"/>
              <a:t>końcowej</a:t>
            </a:r>
            <a:r>
              <a:rPr lang="en-US" sz="2400" dirty="0"/>
              <a:t> </a:t>
            </a:r>
            <a:r>
              <a:rPr lang="en-US" sz="2400" dirty="0" err="1"/>
              <a:t>fazie</a:t>
            </a:r>
            <a:r>
              <a:rPr lang="en-US" sz="2400" dirty="0"/>
              <a:t> </a:t>
            </a:r>
            <a:r>
              <a:rPr lang="en-US" sz="2400" dirty="0" err="1"/>
              <a:t>okupacji</a:t>
            </a:r>
            <a:r>
              <a:rPr lang="en-US" sz="2400" dirty="0"/>
              <a:t> </a:t>
            </a:r>
            <a:r>
              <a:rPr lang="en-US" sz="2400" dirty="0" err="1"/>
              <a:t>niemieckiej</a:t>
            </a:r>
            <a:r>
              <a:rPr lang="en-US" sz="2400" dirty="0"/>
              <a:t>, </a:t>
            </a:r>
            <a:r>
              <a:rPr lang="en-US" sz="2400" dirty="0" err="1"/>
              <a:t>bezpośrednio</a:t>
            </a:r>
            <a:r>
              <a:rPr lang="en-US" sz="2400" dirty="0"/>
              <a:t> </a:t>
            </a:r>
            <a:r>
              <a:rPr lang="en-US" sz="2400" dirty="0" err="1"/>
              <a:t>przed</a:t>
            </a:r>
            <a:r>
              <a:rPr lang="en-US" sz="2400" dirty="0"/>
              <a:t> </a:t>
            </a:r>
            <a:r>
              <a:rPr lang="en-US" sz="2400" dirty="0" err="1"/>
              <a:t>wkroczeniem</a:t>
            </a:r>
            <a:r>
              <a:rPr lang="en-US" sz="2400" dirty="0"/>
              <a:t> </a:t>
            </a:r>
            <a:r>
              <a:rPr lang="en-US" sz="2400" dirty="0" err="1"/>
              <a:t>Armi</a:t>
            </a:r>
            <a:r>
              <a:rPr lang="pl-PL" sz="2400" dirty="0"/>
              <a:t>i</a:t>
            </a:r>
            <a:r>
              <a:rPr lang="en-US" sz="2400" dirty="0"/>
              <a:t> </a:t>
            </a:r>
            <a:r>
              <a:rPr lang="pl-PL" sz="2400" dirty="0" err="1"/>
              <a:t>C</a:t>
            </a:r>
            <a:r>
              <a:rPr lang="en-US" sz="2400" dirty="0" err="1"/>
              <a:t>zerwonej</a:t>
            </a:r>
            <a:r>
              <a:rPr lang="en-US" sz="2400" dirty="0"/>
              <a:t>, </a:t>
            </a:r>
            <a:r>
              <a:rPr lang="en-US" sz="2400" dirty="0" err="1"/>
              <a:t>prowadzona</a:t>
            </a:r>
            <a:r>
              <a:rPr lang="en-US" sz="2400" dirty="0"/>
              <a:t> w </a:t>
            </a:r>
            <a:r>
              <a:rPr lang="en-US" sz="2400" dirty="0" err="1"/>
              <a:t>granicach</a:t>
            </a:r>
            <a:r>
              <a:rPr lang="en-US" sz="2400" dirty="0"/>
              <a:t> II </a:t>
            </a:r>
            <a:r>
              <a:rPr lang="en-US" sz="2400" dirty="0" err="1"/>
              <a:t>Rzeczypospolitej</a:t>
            </a:r>
            <a:r>
              <a:rPr lang="en-US" sz="2400" dirty="0"/>
              <a:t>. </a:t>
            </a:r>
            <a:r>
              <a:rPr lang="en-US" sz="2400" dirty="0" err="1"/>
              <a:t>Trwała</a:t>
            </a:r>
            <a:r>
              <a:rPr lang="en-US" sz="2400" dirty="0"/>
              <a:t> </a:t>
            </a:r>
            <a:r>
              <a:rPr lang="en-US" sz="2400" dirty="0" err="1"/>
              <a:t>od</a:t>
            </a:r>
            <a:r>
              <a:rPr lang="en-US" sz="2400" dirty="0"/>
              <a:t> 4 </a:t>
            </a:r>
            <a:r>
              <a:rPr lang="en-US" sz="2400" dirty="0" err="1"/>
              <a:t>stycznia</a:t>
            </a:r>
            <a:r>
              <a:rPr lang="en-US" sz="2400" dirty="0"/>
              <a:t> 1944r.</a:t>
            </a:r>
          </a:p>
        </p:txBody>
      </p:sp>
      <p:pic>
        <p:nvPicPr>
          <p:cNvPr id="13314" name="Picture 2" descr="Odznaka pamiątkowa Akcji „Burza” – Wikipedia, wolna encyklopedia"/>
          <p:cNvPicPr>
            <a:picLocks noChangeAspect="1" noChangeArrowheads="1"/>
          </p:cNvPicPr>
          <p:nvPr/>
        </p:nvPicPr>
        <p:blipFill>
          <a:blip r:embed="rId4"/>
          <a:srcRect/>
          <a:stretch>
            <a:fillRect/>
          </a:stretch>
        </p:blipFill>
        <p:spPr bwMode="auto">
          <a:xfrm>
            <a:off x="2784475" y="4738978"/>
            <a:ext cx="1958975" cy="2119022"/>
          </a:xfrm>
          <a:prstGeom prst="rect">
            <a:avLst/>
          </a:prstGeom>
          <a:noFill/>
        </p:spPr>
      </p:pic>
    </p:spTree>
    <p:extLst>
      <p:ext uri="{BB962C8B-B14F-4D97-AF65-F5344CB8AC3E}">
        <p14:creationId xmlns:p14="http://schemas.microsoft.com/office/powerpoint/2010/main" val="2685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0" name="Freeform: Shape 19">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42" name="Picture 2" descr="Kolorowe zdjęcia z Powstania Warszawskiego. To nie to samo, co czerń i  biel. Realizm fotografii poraża | Metro Warszawa"/>
          <p:cNvPicPr>
            <a:picLocks noChangeAspect="1" noChangeArrowheads="1"/>
          </p:cNvPicPr>
          <p:nvPr/>
        </p:nvPicPr>
        <p:blipFill>
          <a:blip r:embed="rId3"/>
          <a:srcRect/>
          <a:stretch>
            <a:fillRect/>
          </a:stretch>
        </p:blipFill>
        <p:spPr bwMode="auto">
          <a:xfrm>
            <a:off x="1314450" y="-14289"/>
            <a:ext cx="9163050" cy="6872289"/>
          </a:xfrm>
          <a:prstGeom prst="rect">
            <a:avLst/>
          </a:prstGeom>
          <a:noFill/>
        </p:spPr>
      </p:pic>
      <p:sp>
        <p:nvSpPr>
          <p:cNvPr id="2" name="Tytuł 1">
            <a:extLst>
              <a:ext uri="{FF2B5EF4-FFF2-40B4-BE49-F238E27FC236}">
                <a16:creationId xmlns:a16="http://schemas.microsoft.com/office/drawing/2014/main" id="{B6364DAD-5AFC-4EE9-A788-23CE38413C11}"/>
              </a:ext>
            </a:extLst>
          </p:cNvPr>
          <p:cNvSpPr>
            <a:spLocks noGrp="1"/>
          </p:cNvSpPr>
          <p:nvPr>
            <p:ph type="title"/>
          </p:nvPr>
        </p:nvSpPr>
        <p:spPr>
          <a:xfrm>
            <a:off x="761999" y="1514475"/>
            <a:ext cx="8381999" cy="1995487"/>
          </a:xfrm>
        </p:spPr>
        <p:txBody>
          <a:bodyPr vert="horz" lIns="91440" tIns="45720" rIns="91440" bIns="45720" rtlCol="0" anchor="b" anchorCtr="0">
            <a:normAutofit/>
          </a:bodyPr>
          <a:lstStyle/>
          <a:p>
            <a:r>
              <a:rPr lang="en-US" sz="8000" dirty="0" err="1"/>
              <a:t>Przebieg</a:t>
            </a:r>
            <a:r>
              <a:rPr lang="en-US" sz="8000" dirty="0"/>
              <a:t> </a:t>
            </a:r>
            <a:r>
              <a:rPr lang="pl-PL" sz="8000" dirty="0"/>
              <a:t>P</a:t>
            </a:r>
            <a:r>
              <a:rPr lang="en-US" sz="8000" dirty="0" err="1"/>
              <a:t>owstania</a:t>
            </a:r>
            <a:endParaRPr lang="en-US" sz="8000" dirty="0"/>
          </a:p>
        </p:txBody>
      </p:sp>
    </p:spTree>
    <p:extLst>
      <p:ext uri="{BB962C8B-B14F-4D97-AF65-F5344CB8AC3E}">
        <p14:creationId xmlns:p14="http://schemas.microsoft.com/office/powerpoint/2010/main" val="4249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AE78AEF8-ACD8-4737-85E2-518527F6DD70}"/>
              </a:ext>
            </a:extLst>
          </p:cNvPr>
          <p:cNvSpPr>
            <a:spLocks noGrp="1"/>
          </p:cNvSpPr>
          <p:nvPr>
            <p:ph sz="half" idx="1"/>
          </p:nvPr>
        </p:nvSpPr>
        <p:spPr>
          <a:xfrm>
            <a:off x="7619524" y="3047999"/>
            <a:ext cx="3810000" cy="3048001"/>
          </a:xfrm>
        </p:spPr>
        <p:txBody>
          <a:bodyPr vert="horz" lIns="91440" tIns="45720" rIns="91440" bIns="45720" rtlCol="0">
            <a:normAutofit/>
          </a:bodyPr>
          <a:lstStyle/>
          <a:p>
            <a:endParaRPr lang="en-US"/>
          </a:p>
          <a:p>
            <a:endParaRPr lang="en-US"/>
          </a:p>
        </p:txBody>
      </p:sp>
      <p:sp>
        <p:nvSpPr>
          <p:cNvPr id="5" name="pole tekstowe 4">
            <a:extLst>
              <a:ext uri="{FF2B5EF4-FFF2-40B4-BE49-F238E27FC236}">
                <a16:creationId xmlns:a16="http://schemas.microsoft.com/office/drawing/2014/main" id="{BF6EB54B-6FCE-404D-817D-CD616A74F7C4}"/>
              </a:ext>
            </a:extLst>
          </p:cNvPr>
          <p:cNvSpPr txBox="1"/>
          <p:nvPr/>
        </p:nvSpPr>
        <p:spPr>
          <a:xfrm>
            <a:off x="7024778" y="247650"/>
            <a:ext cx="4612256" cy="6386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500" dirty="0">
                <a:ea typeface="+mn-lt"/>
                <a:cs typeface="+mn-lt"/>
              </a:rPr>
              <a:t>1 sierpnia – Wybuch Powstania Warszawskiego. O godzinie 13.50 na Żoliborzu, nieopodal pl. Wilsona, dochodzi do pierwszej walki Powstania. Godzina – 17.00 oficjalne rozpoczęcie Powstania Warszawskiego. </a:t>
            </a:r>
          </a:p>
          <a:p>
            <a:endParaRPr lang="pl-PL" sz="1500" dirty="0">
              <a:ea typeface="+mn-lt"/>
              <a:cs typeface="+mn-lt"/>
            </a:endParaRPr>
          </a:p>
          <a:p>
            <a:r>
              <a:rPr lang="pl-PL" sz="1500" dirty="0">
                <a:ea typeface="+mn-lt"/>
                <a:cs typeface="+mn-lt"/>
              </a:rPr>
              <a:t>2 sierpnia – Powstańcy opanowują strategiczne punkty m.in. na Starym Mieście (Polską Wytwórnię Papierów Wartościowych), w Śródmieściu (Pocztę Główną, budynek </a:t>
            </a:r>
            <a:r>
              <a:rPr lang="pl-PL" sz="1500" dirty="0" err="1">
                <a:ea typeface="+mn-lt"/>
                <a:cs typeface="+mn-lt"/>
              </a:rPr>
              <a:t>Arbeitsamtu</a:t>
            </a:r>
            <a:r>
              <a:rPr lang="pl-PL" sz="1500" dirty="0">
                <a:ea typeface="+mn-lt"/>
                <a:cs typeface="+mn-lt"/>
              </a:rPr>
              <a:t>), na </a:t>
            </a:r>
            <a:r>
              <a:rPr lang="pl-PL" sz="1500" dirty="0" err="1">
                <a:ea typeface="+mn-lt"/>
                <a:cs typeface="+mn-lt"/>
              </a:rPr>
              <a:t>Powiślu</a:t>
            </a:r>
            <a:r>
              <a:rPr lang="pl-PL" sz="1500" dirty="0">
                <a:ea typeface="+mn-lt"/>
                <a:cs typeface="+mn-lt"/>
              </a:rPr>
              <a:t> (budynek Elektrowni) oraz na Czerniakowie (budynek Zakładu Ubezpieczeń Społecznych) </a:t>
            </a:r>
          </a:p>
          <a:p>
            <a:endParaRPr lang="pl-PL" sz="1500" dirty="0">
              <a:ea typeface="+mn-lt"/>
              <a:cs typeface="+mn-lt"/>
            </a:endParaRPr>
          </a:p>
          <a:p>
            <a:r>
              <a:rPr lang="pl-PL" sz="1500" dirty="0">
                <a:ea typeface="+mn-lt"/>
                <a:cs typeface="+mn-lt"/>
              </a:rPr>
              <a:t>4 sierpnia – zginął Krzysztof Kamil  Baczyński - </a:t>
            </a:r>
            <a:r>
              <a:rPr lang="pl-PL" sz="1600" dirty="0"/>
              <a:t>polski poeta czasu wojny, podchorąży Armii Krajowej, podharcmistrz Szarych Szeregów, jeden z przedstawicieli pokolenia Kolumbów.</a:t>
            </a:r>
            <a:endParaRPr lang="pl-PL" sz="1500" dirty="0">
              <a:ea typeface="+mn-lt"/>
              <a:cs typeface="+mn-lt"/>
            </a:endParaRPr>
          </a:p>
          <a:p>
            <a:endParaRPr lang="pl-PL" sz="1500" dirty="0">
              <a:ea typeface="+mn-lt"/>
              <a:cs typeface="+mn-lt"/>
            </a:endParaRPr>
          </a:p>
          <a:p>
            <a:r>
              <a:rPr lang="pl-PL" sz="1500" dirty="0">
                <a:ea typeface="+mn-lt"/>
                <a:cs typeface="+mn-lt"/>
              </a:rPr>
              <a:t>5 sierpnia – „Czarna sobota” – masowe mordy ludności cywilnej na Woli. W kolejnych dniach naziści zabijają w sumie ok. 40 tys. mieszkańców dzielnicy. Batalion „Zośka” zdobywa nazistowski obóz koncentracyjny „</a:t>
            </a:r>
            <a:r>
              <a:rPr lang="pl-PL" sz="1500" dirty="0" err="1">
                <a:ea typeface="+mn-lt"/>
                <a:cs typeface="+mn-lt"/>
              </a:rPr>
              <a:t>Konzentrationslager</a:t>
            </a:r>
            <a:r>
              <a:rPr lang="pl-PL" sz="1500" dirty="0">
                <a:ea typeface="+mn-lt"/>
                <a:cs typeface="+mn-lt"/>
              </a:rPr>
              <a:t> </a:t>
            </a:r>
            <a:r>
              <a:rPr lang="pl-PL" sz="1500" dirty="0" err="1">
                <a:ea typeface="+mn-lt"/>
                <a:cs typeface="+mn-lt"/>
              </a:rPr>
              <a:t>Warschau</a:t>
            </a:r>
            <a:r>
              <a:rPr lang="pl-PL" sz="1500" dirty="0">
                <a:ea typeface="+mn-lt"/>
                <a:cs typeface="+mn-lt"/>
              </a:rPr>
              <a:t>” przy ul. Gęsiej i uwalnia z rąk Niemców 348 więźniów z różnych krajów Europy, głównie Żydów. Część z odbitych więźniów przyłączyła się do Powstańców.</a:t>
            </a:r>
            <a:endParaRPr lang="pl-PL" sz="1500" dirty="0"/>
          </a:p>
        </p:txBody>
      </p:sp>
      <p:sp>
        <p:nvSpPr>
          <p:cNvPr id="2" name="Tytuł 1">
            <a:extLst>
              <a:ext uri="{FF2B5EF4-FFF2-40B4-BE49-F238E27FC236}">
                <a16:creationId xmlns:a16="http://schemas.microsoft.com/office/drawing/2014/main" id="{2649192D-50B0-4DB7-8C2A-F95D41AD21FE}"/>
              </a:ext>
            </a:extLst>
          </p:cNvPr>
          <p:cNvSpPr>
            <a:spLocks noGrp="1"/>
          </p:cNvSpPr>
          <p:nvPr>
            <p:ph type="title"/>
          </p:nvPr>
        </p:nvSpPr>
        <p:spPr>
          <a:xfrm>
            <a:off x="8382000" y="-1724025"/>
            <a:ext cx="9144000" cy="1263649"/>
          </a:xfrm>
        </p:spPr>
        <p:txBody>
          <a:bodyPr/>
          <a:lstStyle/>
          <a:p>
            <a:endParaRPr lang="pl-PL"/>
          </a:p>
        </p:txBody>
      </p:sp>
      <p:pic>
        <p:nvPicPr>
          <p:cNvPr id="9222" name="Picture 6" descr="Krzysztof Kamil Baczyński (ur. 22 stycznia 1921 w Warszawie, zm. 4 sierpnia  1944) – polski poeta czasu wojny, podchorąży… | Poland history, History,  Warsaw uprising"/>
          <p:cNvPicPr>
            <a:picLocks noChangeAspect="1" noChangeArrowheads="1"/>
          </p:cNvPicPr>
          <p:nvPr/>
        </p:nvPicPr>
        <p:blipFill>
          <a:blip r:embed="rId3"/>
          <a:srcRect/>
          <a:stretch>
            <a:fillRect/>
          </a:stretch>
        </p:blipFill>
        <p:spPr bwMode="auto">
          <a:xfrm>
            <a:off x="3413126" y="0"/>
            <a:ext cx="2833116" cy="3962400"/>
          </a:xfrm>
          <a:prstGeom prst="rect">
            <a:avLst/>
          </a:prstGeom>
          <a:noFill/>
        </p:spPr>
      </p:pic>
      <p:pic>
        <p:nvPicPr>
          <p:cNvPr id="9220" name="Picture 4" descr="Wyzwolenie KL Warschau – Wikipedia, wolna encyklopedia"/>
          <p:cNvPicPr>
            <a:picLocks noChangeAspect="1" noChangeArrowheads="1"/>
          </p:cNvPicPr>
          <p:nvPr/>
        </p:nvPicPr>
        <p:blipFill>
          <a:blip r:embed="rId4"/>
          <a:srcRect/>
          <a:stretch>
            <a:fillRect/>
          </a:stretch>
        </p:blipFill>
        <p:spPr bwMode="auto">
          <a:xfrm>
            <a:off x="307975" y="3524250"/>
            <a:ext cx="4985047" cy="3333750"/>
          </a:xfrm>
          <a:prstGeom prst="rect">
            <a:avLst/>
          </a:prstGeom>
          <a:noFill/>
        </p:spPr>
      </p:pic>
    </p:spTree>
    <p:extLst>
      <p:ext uri="{BB962C8B-B14F-4D97-AF65-F5344CB8AC3E}">
        <p14:creationId xmlns:p14="http://schemas.microsoft.com/office/powerpoint/2010/main" val="2779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5" name="Freeform: Shape 24">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pole tekstowe 1">
            <a:extLst>
              <a:ext uri="{FF2B5EF4-FFF2-40B4-BE49-F238E27FC236}">
                <a16:creationId xmlns:a16="http://schemas.microsoft.com/office/drawing/2014/main" id="{6EE5CDD5-EBF4-49DC-8854-EE25646119CD}"/>
              </a:ext>
            </a:extLst>
          </p:cNvPr>
          <p:cNvSpPr txBox="1"/>
          <p:nvPr/>
        </p:nvSpPr>
        <p:spPr>
          <a:xfrm>
            <a:off x="4825041" y="511835"/>
            <a:ext cx="695576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dirty="0">
              <a:ea typeface="+mn-lt"/>
              <a:cs typeface="+mn-lt"/>
            </a:endParaRPr>
          </a:p>
          <a:p>
            <a:r>
              <a:rPr lang="pl-PL" dirty="0">
                <a:ea typeface="+mn-lt"/>
                <a:cs typeface="+mn-lt"/>
              </a:rPr>
              <a:t>20 sierpnia – zdobycie Polskiej Akcyjnej Spółki Telefonicznej tzw. </a:t>
            </a:r>
            <a:r>
              <a:rPr lang="pl-PL" dirty="0" err="1">
                <a:ea typeface="+mn-lt"/>
                <a:cs typeface="+mn-lt"/>
              </a:rPr>
              <a:t>PAST-y</a:t>
            </a:r>
            <a:r>
              <a:rPr lang="pl-PL" dirty="0">
                <a:ea typeface="+mn-lt"/>
                <a:cs typeface="+mn-lt"/>
              </a:rPr>
              <a:t> przy ul. Zielnej 37/39. W ręce Powstańców trafia około 115 niemieckich jeńców. </a:t>
            </a:r>
          </a:p>
          <a:p>
            <a:endParaRPr lang="pl-PL" dirty="0">
              <a:ea typeface="+mn-lt"/>
              <a:cs typeface="+mn-lt"/>
            </a:endParaRPr>
          </a:p>
          <a:p>
            <a:r>
              <a:rPr lang="pl-PL" dirty="0">
                <a:ea typeface="+mn-lt"/>
                <a:cs typeface="+mn-lt"/>
              </a:rPr>
              <a:t>1 września – generalny szturm Niemców na Stare Miasto. Powstańcy ewakuują się kanałami do Śródmieścia i na Żoliborz.</a:t>
            </a:r>
          </a:p>
          <a:p>
            <a:endParaRPr lang="pl-PL" dirty="0"/>
          </a:p>
          <a:p>
            <a:r>
              <a:rPr lang="pl-PL" dirty="0">
                <a:ea typeface="+mn-lt"/>
                <a:cs typeface="+mn-lt"/>
              </a:rPr>
              <a:t>2 września – w nocy z 1 na 2 września pociski czołgowe roztrzaskały kolumnę Zygmunta. Stare Miasto zostaje zdobyte przez hitlerowców. Walka w innych rejonach Warszawy trwała dalej. 10 września – Armia Czerwona rozpoczyna ofensywę na praskim brzegu Wisły. </a:t>
            </a:r>
          </a:p>
          <a:p>
            <a:endParaRPr lang="pl-PL" dirty="0">
              <a:ea typeface="+mn-lt"/>
              <a:cs typeface="+mn-lt"/>
            </a:endParaRPr>
          </a:p>
          <a:p>
            <a:r>
              <a:rPr lang="pl-PL" dirty="0">
                <a:ea typeface="+mn-lt"/>
                <a:cs typeface="+mn-lt"/>
              </a:rPr>
              <a:t>18 września – 107 amerykańskich samolotów B-17 dokonuje największego zrzutu broni, amunicji, żywności oraz medykamentów. Niestety, Powstańcom udaje się odebrać tylko 20 procent zrzutu.</a:t>
            </a:r>
            <a:endParaRPr lang="pl-PL" dirty="0"/>
          </a:p>
        </p:txBody>
      </p:sp>
      <p:pic>
        <p:nvPicPr>
          <p:cNvPr id="8194" name="Picture 2" descr="Kolorowe zdjęcia z Powstania Warszawskiego. To nie to samo, co czerń i  biel. Realizm fotografii poraża | Metro Warszawa"/>
          <p:cNvPicPr>
            <a:picLocks noChangeAspect="1" noChangeArrowheads="1"/>
          </p:cNvPicPr>
          <p:nvPr/>
        </p:nvPicPr>
        <p:blipFill>
          <a:blip r:embed="rId3"/>
          <a:srcRect/>
          <a:stretch>
            <a:fillRect/>
          </a:stretch>
        </p:blipFill>
        <p:spPr bwMode="auto">
          <a:xfrm>
            <a:off x="0" y="369887"/>
            <a:ext cx="4724400" cy="3489961"/>
          </a:xfrm>
          <a:prstGeom prst="rect">
            <a:avLst/>
          </a:prstGeom>
          <a:noFill/>
        </p:spPr>
      </p:pic>
      <p:pic>
        <p:nvPicPr>
          <p:cNvPr id="8196" name="Picture 4" descr="70. rocznica wybuchu Powstania Warszawskiego - wydarzenia fotograficzne |  Fotopolis.pl"/>
          <p:cNvPicPr>
            <a:picLocks noChangeAspect="1" noChangeArrowheads="1"/>
          </p:cNvPicPr>
          <p:nvPr/>
        </p:nvPicPr>
        <p:blipFill>
          <a:blip r:embed="rId4"/>
          <a:srcRect/>
          <a:stretch>
            <a:fillRect/>
          </a:stretch>
        </p:blipFill>
        <p:spPr bwMode="auto">
          <a:xfrm>
            <a:off x="0" y="4092576"/>
            <a:ext cx="4806948" cy="2403474"/>
          </a:xfrm>
          <a:prstGeom prst="rect">
            <a:avLst/>
          </a:prstGeom>
          <a:noFill/>
        </p:spPr>
      </p:pic>
    </p:spTree>
    <p:extLst>
      <p:ext uri="{BB962C8B-B14F-4D97-AF65-F5344CB8AC3E}">
        <p14:creationId xmlns:p14="http://schemas.microsoft.com/office/powerpoint/2010/main" val="242998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3233E20F-E4BD-4A57-891E-213F818C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C5B3933-E1FD-4A72-AFB7-D9D0AD987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ole tekstowe 5">
            <a:extLst>
              <a:ext uri="{FF2B5EF4-FFF2-40B4-BE49-F238E27FC236}">
                <a16:creationId xmlns:a16="http://schemas.microsoft.com/office/drawing/2014/main" id="{14AB7EB1-59AE-419D-B5F4-55D1F78E63D1}"/>
              </a:ext>
            </a:extLst>
          </p:cNvPr>
          <p:cNvSpPr txBox="1"/>
          <p:nvPr/>
        </p:nvSpPr>
        <p:spPr>
          <a:xfrm>
            <a:off x="6515819" y="4549676"/>
            <a:ext cx="56761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dirty="0">
              <a:ea typeface="+mn-lt"/>
              <a:cs typeface="+mn-lt"/>
            </a:endParaRPr>
          </a:p>
          <a:p>
            <a:r>
              <a:rPr lang="pl-PL" dirty="0">
                <a:ea typeface="+mn-lt"/>
                <a:cs typeface="+mn-lt"/>
              </a:rPr>
              <a:t>2 października – upadek Powstania. W Ożarowie został podpisany akt o zaprzestaniu działań wojennych w Warszawie. Uznawał on Powstańców za pełnoprawnych jeńców wojennych, chronionych na mocy konwencji genewskiej i miał chronić cywilnych mieszkańców miasta przed odpowiedzialnością za wykroczenia przeciwko niemieckim zarządzeniom.</a:t>
            </a:r>
            <a:endParaRPr lang="pl-PL" dirty="0"/>
          </a:p>
        </p:txBody>
      </p:sp>
      <p:pic>
        <p:nvPicPr>
          <p:cNvPr id="7170" name="Picture 2" descr="Pin on Powstanie Warszawskie 1944 - Warsaw Uprising 1944"/>
          <p:cNvPicPr>
            <a:picLocks noChangeAspect="1" noChangeArrowheads="1"/>
          </p:cNvPicPr>
          <p:nvPr/>
        </p:nvPicPr>
        <p:blipFill>
          <a:blip r:embed="rId3"/>
          <a:srcRect/>
          <a:stretch>
            <a:fillRect/>
          </a:stretch>
        </p:blipFill>
        <p:spPr bwMode="auto">
          <a:xfrm>
            <a:off x="7143750" y="0"/>
            <a:ext cx="2990849" cy="4479276"/>
          </a:xfrm>
          <a:prstGeom prst="rect">
            <a:avLst/>
          </a:prstGeom>
          <a:noFill/>
        </p:spPr>
      </p:pic>
      <p:pic>
        <p:nvPicPr>
          <p:cNvPr id="7172" name="Picture 4" descr="76 lat temu skapitulowało Powstanie Warszawskie"/>
          <p:cNvPicPr>
            <a:picLocks noChangeAspect="1" noChangeArrowheads="1"/>
          </p:cNvPicPr>
          <p:nvPr/>
        </p:nvPicPr>
        <p:blipFill>
          <a:blip r:embed="rId4"/>
          <a:srcRect/>
          <a:stretch>
            <a:fillRect/>
          </a:stretch>
        </p:blipFill>
        <p:spPr bwMode="auto">
          <a:xfrm>
            <a:off x="244424" y="3418169"/>
            <a:ext cx="6118275" cy="3439831"/>
          </a:xfrm>
          <a:prstGeom prst="rect">
            <a:avLst/>
          </a:prstGeom>
          <a:noFill/>
        </p:spPr>
      </p:pic>
      <p:sp>
        <p:nvSpPr>
          <p:cNvPr id="9" name="pole tekstowe 8"/>
          <p:cNvSpPr txBox="1"/>
          <p:nvPr/>
        </p:nvSpPr>
        <p:spPr>
          <a:xfrm>
            <a:off x="9772650" y="800100"/>
            <a:ext cx="1943100" cy="369332"/>
          </a:xfrm>
          <a:prstGeom prst="rect">
            <a:avLst/>
          </a:prstGeom>
          <a:noFill/>
        </p:spPr>
        <p:txBody>
          <a:bodyPr wrap="square" rtlCol="0">
            <a:spAutoFit/>
          </a:bodyPr>
          <a:lstStyle/>
          <a:p>
            <a:endParaRPr lang="pl-PL" dirty="0"/>
          </a:p>
        </p:txBody>
      </p:sp>
      <p:sp>
        <p:nvSpPr>
          <p:cNvPr id="11" name="pole tekstowe 10"/>
          <p:cNvSpPr txBox="1"/>
          <p:nvPr/>
        </p:nvSpPr>
        <p:spPr>
          <a:xfrm>
            <a:off x="247650" y="666750"/>
            <a:ext cx="4629150" cy="2308324"/>
          </a:xfrm>
          <a:prstGeom prst="rect">
            <a:avLst/>
          </a:prstGeom>
          <a:noFill/>
        </p:spPr>
        <p:txBody>
          <a:bodyPr wrap="square" rtlCol="0">
            <a:spAutoFit/>
          </a:bodyPr>
          <a:lstStyle/>
          <a:p>
            <a:r>
              <a:rPr lang="pl-PL" dirty="0">
                <a:ea typeface="+mn-lt"/>
                <a:cs typeface="+mn-lt"/>
              </a:rPr>
              <a:t>5 września – pod gruzami domu przy ul. Marszałkowskiej 129 ginie podporucznik Eugeniusz Lokajski „Brok” – sportowiec olimpijczyk. W czasie Powstania był oficerem łącznikowym i dokumentalistą. Do dziś jego zdjęcia są bezcenną pamiątką ukazującą realia tamtych dni. </a:t>
            </a:r>
          </a:p>
          <a:p>
            <a:endParaRPr lang="pl-PL" dirty="0"/>
          </a:p>
        </p:txBody>
      </p:sp>
    </p:spTree>
    <p:extLst>
      <p:ext uri="{BB962C8B-B14F-4D97-AF65-F5344CB8AC3E}">
        <p14:creationId xmlns:p14="http://schemas.microsoft.com/office/powerpoint/2010/main" val="123824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6E9B6-ECD8-4864-B7A4-4B9F1A5D6B5D}"/>
              </a:ext>
            </a:extLst>
          </p:cNvPr>
          <p:cNvSpPr>
            <a:spLocks noGrp="1"/>
          </p:cNvSpPr>
          <p:nvPr>
            <p:ph type="title"/>
          </p:nvPr>
        </p:nvSpPr>
        <p:spPr>
          <a:xfrm>
            <a:off x="7734300" y="419100"/>
            <a:ext cx="3867150" cy="1028700"/>
          </a:xfrm>
        </p:spPr>
        <p:txBody>
          <a:bodyPr vert="horz" lIns="91440" tIns="45720" rIns="91440" bIns="45720" rtlCol="0" anchor="b" anchorCtr="0">
            <a:normAutofit/>
          </a:bodyPr>
          <a:lstStyle/>
          <a:p>
            <a:r>
              <a:rPr lang="en-US" sz="4800" kern="1200" dirty="0" err="1">
                <a:latin typeface="+mj-lt"/>
                <a:ea typeface="+mj-ea"/>
                <a:cs typeface="+mj-cs"/>
              </a:rPr>
              <a:t>Kanały</a:t>
            </a:r>
            <a:endParaRPr lang="en-US" sz="4800" kern="1200" dirty="0">
              <a:latin typeface="+mj-lt"/>
            </a:endParaRPr>
          </a:p>
        </p:txBody>
      </p:sp>
      <p:sp>
        <p:nvSpPr>
          <p:cNvPr id="19" name="Freeform: Shape 22">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563E02-A130-4716-8109-7977CEF1B408}"/>
              </a:ext>
            </a:extLst>
          </p:cNvPr>
          <p:cNvSpPr>
            <a:spLocks noGrp="1"/>
          </p:cNvSpPr>
          <p:nvPr>
            <p:ph sz="half" idx="1"/>
          </p:nvPr>
        </p:nvSpPr>
        <p:spPr>
          <a:xfrm>
            <a:off x="5521379" y="1809096"/>
            <a:ext cx="6670621" cy="3677304"/>
          </a:xfrm>
        </p:spPr>
        <p:txBody>
          <a:bodyPr vert="horz" lIns="91440" tIns="45720" rIns="91440" bIns="45720" rtlCol="0" anchor="t">
            <a:noAutofit/>
          </a:bodyPr>
          <a:lstStyle/>
          <a:p>
            <a:r>
              <a:rPr lang="en-US" sz="1800" dirty="0" err="1"/>
              <a:t>Początkowo</a:t>
            </a:r>
            <a:r>
              <a:rPr lang="en-US" sz="1800" dirty="0"/>
              <a:t> </a:t>
            </a:r>
            <a:r>
              <a:rPr lang="en-US" sz="1800" dirty="0" err="1"/>
              <a:t>były</a:t>
            </a:r>
            <a:r>
              <a:rPr lang="en-US" sz="1800" dirty="0"/>
              <a:t> </a:t>
            </a:r>
            <a:r>
              <a:rPr lang="en-US" sz="1800" dirty="0" err="1"/>
              <a:t>wykorzystywane</a:t>
            </a:r>
            <a:r>
              <a:rPr lang="en-US" sz="1800" dirty="0"/>
              <a:t> </a:t>
            </a:r>
            <a:r>
              <a:rPr lang="en-US" sz="1800" dirty="0" err="1"/>
              <a:t>przez</a:t>
            </a:r>
            <a:r>
              <a:rPr lang="en-US" sz="1800" dirty="0"/>
              <a:t> </a:t>
            </a:r>
            <a:r>
              <a:rPr lang="en-US" sz="1800" dirty="0" err="1"/>
              <a:t>Powstańców</a:t>
            </a:r>
            <a:r>
              <a:rPr lang="en-US" sz="1800" dirty="0"/>
              <a:t> do </a:t>
            </a:r>
            <a:r>
              <a:rPr lang="en-US" sz="1800" dirty="0" err="1"/>
              <a:t>utrzymania</a:t>
            </a:r>
            <a:r>
              <a:rPr lang="en-US" sz="1800" dirty="0"/>
              <a:t> </a:t>
            </a:r>
            <a:r>
              <a:rPr lang="en-US" sz="1800" dirty="0" err="1"/>
              <a:t>łączności</a:t>
            </a:r>
            <a:r>
              <a:rPr lang="en-US" sz="1800" dirty="0"/>
              <a:t> </a:t>
            </a:r>
            <a:r>
              <a:rPr lang="en-US" sz="1800" dirty="0" err="1"/>
              <a:t>między</a:t>
            </a:r>
            <a:r>
              <a:rPr lang="en-US" sz="1800" dirty="0"/>
              <a:t> </a:t>
            </a:r>
            <a:r>
              <a:rPr lang="en-US" sz="1800" dirty="0" err="1"/>
              <a:t>rozdzielonymi</a:t>
            </a:r>
            <a:r>
              <a:rPr lang="en-US" sz="1800" dirty="0"/>
              <a:t> </a:t>
            </a:r>
            <a:r>
              <a:rPr lang="en-US" sz="1800" dirty="0" err="1"/>
              <a:t>przez</a:t>
            </a:r>
            <a:r>
              <a:rPr lang="en-US" sz="1800" dirty="0"/>
              <a:t> </a:t>
            </a:r>
            <a:r>
              <a:rPr lang="en-US" sz="1800" dirty="0" err="1"/>
              <a:t>Niemców</a:t>
            </a:r>
            <a:r>
              <a:rPr lang="en-US" sz="1800" dirty="0"/>
              <a:t> </a:t>
            </a:r>
            <a:r>
              <a:rPr lang="en-US" sz="1800" dirty="0" err="1"/>
              <a:t>częściami</a:t>
            </a:r>
            <a:r>
              <a:rPr lang="en-US" sz="1800" dirty="0"/>
              <a:t> </a:t>
            </a:r>
            <a:r>
              <a:rPr lang="en-US" sz="1800" dirty="0" err="1"/>
              <a:t>miasta</a:t>
            </a:r>
            <a:r>
              <a:rPr lang="en-US" sz="1800" dirty="0"/>
              <a:t>. </a:t>
            </a:r>
          </a:p>
          <a:p>
            <a:r>
              <a:rPr lang="en-US" sz="1800" dirty="0"/>
              <a:t>W </a:t>
            </a:r>
            <a:r>
              <a:rPr lang="en-US" sz="1800" dirty="0" err="1"/>
              <a:t>drugiej</a:t>
            </a:r>
            <a:r>
              <a:rPr lang="en-US" sz="1800" dirty="0"/>
              <a:t> </a:t>
            </a:r>
            <a:r>
              <a:rPr lang="en-US" sz="1800" dirty="0" err="1"/>
              <a:t>fazie</a:t>
            </a:r>
            <a:r>
              <a:rPr lang="en-US" sz="1800" dirty="0"/>
              <a:t> </a:t>
            </a:r>
            <a:r>
              <a:rPr lang="en-US" sz="1800" dirty="0" err="1"/>
              <a:t>Powstania</a:t>
            </a:r>
            <a:r>
              <a:rPr lang="en-US" sz="1800" dirty="0"/>
              <a:t> </a:t>
            </a:r>
            <a:r>
              <a:rPr lang="en-US" sz="1800" dirty="0" err="1"/>
              <a:t>stały</a:t>
            </a:r>
            <a:r>
              <a:rPr lang="en-US" sz="1800" dirty="0"/>
              <a:t> </a:t>
            </a:r>
            <a:r>
              <a:rPr lang="en-US" sz="1800" dirty="0" err="1"/>
              <a:t>się</a:t>
            </a:r>
            <a:r>
              <a:rPr lang="en-US" sz="1800" dirty="0"/>
              <a:t> </a:t>
            </a:r>
            <a:r>
              <a:rPr lang="en-US" sz="1800" dirty="0" err="1"/>
              <a:t>jedyną</a:t>
            </a:r>
            <a:r>
              <a:rPr lang="en-US" sz="1800" dirty="0"/>
              <a:t> </a:t>
            </a:r>
            <a:r>
              <a:rPr lang="en-US" sz="1800" dirty="0" err="1"/>
              <a:t>drogą</a:t>
            </a:r>
            <a:r>
              <a:rPr lang="en-US" sz="1800" dirty="0"/>
              <a:t> </a:t>
            </a:r>
            <a:br>
              <a:rPr lang="en-US" sz="1800" dirty="0"/>
            </a:br>
            <a:r>
              <a:rPr lang="en-US" sz="1800" dirty="0" err="1"/>
              <a:t>ewakuacji</a:t>
            </a:r>
            <a:r>
              <a:rPr lang="en-US" sz="1800" dirty="0"/>
              <a:t> </a:t>
            </a:r>
            <a:r>
              <a:rPr lang="en-US" sz="1800" dirty="0" err="1"/>
              <a:t>dla</a:t>
            </a:r>
            <a:r>
              <a:rPr lang="en-US" sz="1800" dirty="0"/>
              <a:t> </a:t>
            </a:r>
            <a:r>
              <a:rPr lang="en-US" sz="1800" dirty="0" err="1"/>
              <a:t>żołnierzy</a:t>
            </a:r>
            <a:r>
              <a:rPr lang="en-US" sz="1800" dirty="0"/>
              <a:t> </a:t>
            </a:r>
            <a:r>
              <a:rPr lang="en-US" sz="1800" dirty="0" err="1"/>
              <a:t>i</a:t>
            </a:r>
            <a:r>
              <a:rPr lang="en-US" sz="1800" dirty="0"/>
              <a:t> </a:t>
            </a:r>
            <a:r>
              <a:rPr lang="en-US" sz="1800" dirty="0" err="1"/>
              <a:t>ludności</a:t>
            </a:r>
            <a:r>
              <a:rPr lang="en-US" sz="1800" dirty="0"/>
              <a:t> </a:t>
            </a:r>
            <a:r>
              <a:rPr lang="en-US" sz="1800" dirty="0" err="1"/>
              <a:t>cywilnej</a:t>
            </a:r>
            <a:r>
              <a:rPr lang="en-US" sz="1800" dirty="0"/>
              <a:t>.</a:t>
            </a:r>
          </a:p>
          <a:p>
            <a:r>
              <a:rPr lang="en-US" sz="1800" dirty="0"/>
              <a:t> </a:t>
            </a:r>
            <a:r>
              <a:rPr lang="en-US" sz="1800" dirty="0" err="1"/>
              <a:t>Podziemna</a:t>
            </a:r>
            <a:r>
              <a:rPr lang="en-US" sz="1800" dirty="0"/>
              <a:t> </a:t>
            </a:r>
            <a:r>
              <a:rPr lang="en-US" sz="1800" dirty="0" err="1"/>
              <a:t>wędrówka</a:t>
            </a:r>
            <a:r>
              <a:rPr lang="en-US" sz="1800" dirty="0"/>
              <a:t> </a:t>
            </a:r>
            <a:r>
              <a:rPr lang="en-US" sz="1800" dirty="0" err="1"/>
              <a:t>odbywała</a:t>
            </a:r>
            <a:r>
              <a:rPr lang="en-US" sz="1800" dirty="0"/>
              <a:t> </a:t>
            </a:r>
            <a:r>
              <a:rPr lang="en-US" sz="1800" dirty="0" err="1"/>
              <a:t>się</a:t>
            </a:r>
            <a:r>
              <a:rPr lang="en-US" sz="1800" dirty="0"/>
              <a:t> w </a:t>
            </a:r>
            <a:r>
              <a:rPr lang="en-US" sz="1800" dirty="0" err="1"/>
              <a:t>straszliwych</a:t>
            </a:r>
            <a:r>
              <a:rPr lang="en-US" sz="1800" dirty="0"/>
              <a:t> </a:t>
            </a:r>
            <a:r>
              <a:rPr lang="en-US" sz="1800" dirty="0" err="1"/>
              <a:t>warunkach</a:t>
            </a:r>
            <a:r>
              <a:rPr lang="en-US" sz="1800" dirty="0"/>
              <a:t> w </a:t>
            </a:r>
            <a:r>
              <a:rPr lang="en-US" sz="1800" dirty="0" err="1"/>
              <a:t>ciemnościach</a:t>
            </a:r>
            <a:r>
              <a:rPr lang="en-US" sz="1800" dirty="0"/>
              <a:t> </a:t>
            </a:r>
            <a:r>
              <a:rPr lang="en-US" sz="1800" dirty="0" err="1"/>
              <a:t>i</a:t>
            </a:r>
            <a:r>
              <a:rPr lang="en-US" sz="1800" dirty="0"/>
              <a:t> </a:t>
            </a:r>
            <a:r>
              <a:rPr lang="en-US" sz="1800" dirty="0" err="1"/>
              <a:t>płynących</a:t>
            </a:r>
            <a:r>
              <a:rPr lang="en-US" sz="1800" dirty="0"/>
              <a:t> </a:t>
            </a:r>
            <a:r>
              <a:rPr lang="en-US" sz="1800" dirty="0" err="1"/>
              <a:t>ściekach</a:t>
            </a:r>
            <a:r>
              <a:rPr lang="en-US" sz="1800" dirty="0"/>
              <a:t>.</a:t>
            </a:r>
          </a:p>
          <a:p>
            <a:r>
              <a:rPr lang="en-US" sz="1800" dirty="0"/>
              <a:t> </a:t>
            </a:r>
            <a:r>
              <a:rPr lang="en-US" sz="1800" dirty="0" err="1"/>
              <a:t>Niemcy</a:t>
            </a:r>
            <a:r>
              <a:rPr lang="en-US" sz="1800" dirty="0"/>
              <a:t> </a:t>
            </a:r>
            <a:r>
              <a:rPr lang="en-US" sz="1800" dirty="0" err="1"/>
              <a:t>wrzucali</a:t>
            </a:r>
            <a:r>
              <a:rPr lang="en-US" sz="1800" dirty="0"/>
              <a:t> do </a:t>
            </a:r>
            <a:r>
              <a:rPr lang="en-US" sz="1800" dirty="0" err="1"/>
              <a:t>kanałów</a:t>
            </a:r>
            <a:r>
              <a:rPr lang="en-US" sz="1800" dirty="0"/>
              <a:t> </a:t>
            </a:r>
            <a:r>
              <a:rPr lang="en-US" sz="1800" dirty="0" err="1"/>
              <a:t>granaty</a:t>
            </a:r>
            <a:r>
              <a:rPr lang="en-US" sz="1800" dirty="0"/>
              <a:t> </a:t>
            </a:r>
            <a:r>
              <a:rPr lang="en-US" sz="1800" dirty="0" err="1"/>
              <a:t>i</a:t>
            </a:r>
            <a:r>
              <a:rPr lang="en-US" sz="1800" dirty="0"/>
              <a:t> </a:t>
            </a:r>
            <a:r>
              <a:rPr lang="en-US" sz="1800" dirty="0" err="1"/>
              <a:t>zalewali</a:t>
            </a:r>
            <a:r>
              <a:rPr lang="en-US" sz="1800" dirty="0"/>
              <a:t> je </a:t>
            </a:r>
            <a:r>
              <a:rPr lang="en-US" sz="1800" dirty="0" err="1"/>
              <a:t>płonącą</a:t>
            </a:r>
            <a:r>
              <a:rPr lang="en-US" sz="1800" dirty="0"/>
              <a:t> </a:t>
            </a:r>
            <a:r>
              <a:rPr lang="en-US" sz="1800" dirty="0" err="1"/>
              <a:t>benzyną</a:t>
            </a:r>
            <a:r>
              <a:rPr lang="en-US" sz="1800" dirty="0"/>
              <a:t>.</a:t>
            </a:r>
          </a:p>
          <a:p>
            <a:r>
              <a:rPr lang="en-US" sz="1800" dirty="0"/>
              <a:t> </a:t>
            </a:r>
            <a:r>
              <a:rPr lang="en-US" sz="1800" dirty="0" err="1"/>
              <a:t>Wielu</a:t>
            </a:r>
            <a:r>
              <a:rPr lang="en-US" sz="1800" dirty="0"/>
              <a:t> </a:t>
            </a:r>
            <a:r>
              <a:rPr lang="en-US" sz="1800" dirty="0" err="1"/>
              <a:t>warszawiaków</a:t>
            </a:r>
            <a:r>
              <a:rPr lang="en-US" sz="1800" dirty="0"/>
              <a:t> tam </a:t>
            </a:r>
            <a:r>
              <a:rPr lang="en-US" sz="1800" dirty="0" err="1"/>
              <a:t>zginęło</a:t>
            </a:r>
            <a:r>
              <a:rPr lang="en-US" sz="1800" dirty="0"/>
              <a:t>. </a:t>
            </a:r>
            <a:r>
              <a:rPr lang="en-US" sz="1800" dirty="0" err="1"/>
              <a:t>Ci</a:t>
            </a:r>
            <a:r>
              <a:rPr lang="en-US" sz="1800" dirty="0"/>
              <a:t>, </a:t>
            </a:r>
            <a:r>
              <a:rPr lang="en-US" sz="1800" dirty="0" err="1"/>
              <a:t>którzy</a:t>
            </a:r>
            <a:r>
              <a:rPr lang="en-US" sz="1800" dirty="0"/>
              <a:t> </a:t>
            </a:r>
            <a:r>
              <a:rPr lang="en-US" sz="1800" dirty="0" err="1"/>
              <a:t>przeżyli</a:t>
            </a:r>
            <a:r>
              <a:rPr lang="en-US" sz="1800" dirty="0"/>
              <a:t>, </a:t>
            </a:r>
            <a:r>
              <a:rPr lang="en-US" sz="1800" dirty="0" err="1"/>
              <a:t>wspominają</a:t>
            </a:r>
            <a:r>
              <a:rPr lang="en-US" sz="1800" dirty="0"/>
              <a:t> </a:t>
            </a:r>
            <a:r>
              <a:rPr lang="en-US" sz="1800" dirty="0" err="1"/>
              <a:t>kanały</a:t>
            </a:r>
            <a:r>
              <a:rPr lang="en-US" sz="1800" dirty="0"/>
              <a:t> </a:t>
            </a:r>
            <a:r>
              <a:rPr lang="en-US" sz="1800" dirty="0" err="1"/>
              <a:t>jako</a:t>
            </a:r>
            <a:r>
              <a:rPr lang="en-US" sz="1800" dirty="0"/>
              <a:t> </a:t>
            </a:r>
            <a:r>
              <a:rPr lang="en-US" sz="1800" dirty="0" err="1"/>
              <a:t>najbardziej</a:t>
            </a:r>
            <a:r>
              <a:rPr lang="en-US" sz="1800" dirty="0"/>
              <a:t> </a:t>
            </a:r>
            <a:r>
              <a:rPr lang="en-US" sz="1800" dirty="0" err="1"/>
              <a:t>traumatyczny</a:t>
            </a:r>
            <a:r>
              <a:rPr lang="en-US" sz="1800" dirty="0"/>
              <a:t> </a:t>
            </a:r>
            <a:r>
              <a:rPr lang="en-US" sz="1800" dirty="0" err="1"/>
              <a:t>epizod</a:t>
            </a:r>
            <a:r>
              <a:rPr lang="en-US" sz="1800" dirty="0"/>
              <a:t> </a:t>
            </a:r>
            <a:r>
              <a:rPr lang="en-US" sz="1800" dirty="0" err="1"/>
              <a:t>Powstania</a:t>
            </a:r>
            <a:r>
              <a:rPr lang="pl-PL" sz="1800" dirty="0"/>
              <a:t>.</a:t>
            </a:r>
            <a:endParaRPr lang="en-US" sz="1800" dirty="0"/>
          </a:p>
        </p:txBody>
      </p:sp>
      <p:sp>
        <p:nvSpPr>
          <p:cNvPr id="6" name="pole tekstowe 5">
            <a:extLst>
              <a:ext uri="{FF2B5EF4-FFF2-40B4-BE49-F238E27FC236}">
                <a16:creationId xmlns:a16="http://schemas.microsoft.com/office/drawing/2014/main" id="{56093727-9311-44CA-AD59-B26C597E081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a:solidFill>
                  <a:schemeClr val="bg1"/>
                </a:solidFill>
              </a:rPr>
              <a:t>.</a:t>
            </a:r>
          </a:p>
        </p:txBody>
      </p:sp>
      <p:pic>
        <p:nvPicPr>
          <p:cNvPr id="12290" name="Picture 2" descr="Powstanie w kolorze – zobacz unikalne zdjęcia z 1944 roku"/>
          <p:cNvPicPr>
            <a:picLocks noGrp="1" noChangeAspect="1" noChangeArrowheads="1"/>
          </p:cNvPicPr>
          <p:nvPr>
            <p:ph sz="half" idx="2"/>
          </p:nvPr>
        </p:nvPicPr>
        <p:blipFill>
          <a:blip r:embed="rId3"/>
          <a:srcRect/>
          <a:stretch>
            <a:fillRect/>
          </a:stretch>
        </p:blipFill>
        <p:spPr bwMode="auto">
          <a:xfrm>
            <a:off x="0" y="0"/>
            <a:ext cx="5467350" cy="3565051"/>
          </a:xfrm>
          <a:prstGeom prst="rect">
            <a:avLst/>
          </a:prstGeom>
          <a:noFill/>
        </p:spPr>
      </p:pic>
      <p:pic>
        <p:nvPicPr>
          <p:cNvPr id="12292" name="Picture 4" descr="Wola, Warszawa. Otwiera się Muzeum Powstania Warszawskiego | TVN Warszawa"/>
          <p:cNvPicPr>
            <a:picLocks noChangeAspect="1" noChangeArrowheads="1"/>
          </p:cNvPicPr>
          <p:nvPr/>
        </p:nvPicPr>
        <p:blipFill>
          <a:blip r:embed="rId4"/>
          <a:srcRect/>
          <a:stretch>
            <a:fillRect/>
          </a:stretch>
        </p:blipFill>
        <p:spPr bwMode="auto">
          <a:xfrm>
            <a:off x="666750" y="3840162"/>
            <a:ext cx="4023783" cy="3017838"/>
          </a:xfrm>
          <a:prstGeom prst="rect">
            <a:avLst/>
          </a:prstGeom>
          <a:noFill/>
        </p:spPr>
      </p:pic>
    </p:spTree>
    <p:extLst>
      <p:ext uri="{BB962C8B-B14F-4D97-AF65-F5344CB8AC3E}">
        <p14:creationId xmlns:p14="http://schemas.microsoft.com/office/powerpoint/2010/main" val="214182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185</TotalTime>
  <Words>331</Words>
  <Application>Microsoft Office PowerPoint</Application>
  <PresentationFormat>Widescreen</PresentationFormat>
  <Paragraphs>57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TornVTI</vt:lpstr>
      <vt:lpstr>PowerPoint Presentation</vt:lpstr>
      <vt:lpstr>                       Powstanie Warszawskie</vt:lpstr>
      <vt:lpstr>Godzina ,,W"</vt:lpstr>
      <vt:lpstr>Akcja ,,Burza"</vt:lpstr>
      <vt:lpstr>Przebieg Powstania</vt:lpstr>
      <vt:lpstr>PowerPoint Presentation</vt:lpstr>
      <vt:lpstr>PowerPoint Presentation</vt:lpstr>
      <vt:lpstr>PowerPoint Presentation</vt:lpstr>
      <vt:lpstr>Kanały</vt:lpstr>
      <vt:lpstr>PowerPoint Presentation</vt:lpstr>
      <vt:lpstr>PowerPoint Presentation</vt:lpstr>
      <vt:lpstr>Pamięć Powstania</vt:lpstr>
      <vt:lpstr>Obchody</vt:lpstr>
      <vt:lpstr>Dziękujemy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justyna</cp:lastModifiedBy>
  <cp:revision>23</cp:revision>
  <dcterms:created xsi:type="dcterms:W3CDTF">2021-09-16T15:19:16Z</dcterms:created>
  <dcterms:modified xsi:type="dcterms:W3CDTF">2021-10-11T13:36:44Z</dcterms:modified>
</cp:coreProperties>
</file>