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2AE3F-F2BA-4609-B37A-BAF1D3ED3CA0}" type="datetimeFigureOut">
              <a:rPr lang="pl-PL" smtClean="0"/>
              <a:pPr/>
              <a:t>2019-10-16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D03AA-108B-4945-AD3B-586F7E99A8F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26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D03AA-108B-4945-AD3B-586F7E99A8F8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10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2019-10-16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2019-10-16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2019-10-16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2019-10-16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IMG_0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46309"/>
            <a:ext cx="3059832" cy="331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IMG_03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356992"/>
            <a:ext cx="3093808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990656" cy="2952327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</a:rPr>
              <a:t>Prezentacja multimedialna dotycząca uczestnictwa nauczycieli Zespołu Szkół w Rybnie w ramach projektu „Ponadnarodowa mobilność kadry edukacji szkolnej” realizowanego ze środków POWER na zasadach Erasmus+ sektor Edukacja szkolna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23728" y="4869160"/>
            <a:ext cx="6400800" cy="175260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0B9A8A1-66C6-455A-AE4C-AE72FD92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060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pl-PL" dirty="0"/>
              <a:t>Zadania uczestników po mobilności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52D8ED9-191D-429A-9296-6AC67E684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pl-PL" dirty="0"/>
              <a:t>Upowszechnianie rezultatów projektu poprzez</a:t>
            </a:r>
          </a:p>
          <a:p>
            <a:pPr lvl="1"/>
            <a:r>
              <a:rPr lang="pl-PL" dirty="0"/>
              <a:t> prezentowanie na stronach portali społecznościowych zdjęć, wrażeń i doświadczeń z wyjazdu na kurs</a:t>
            </a:r>
          </a:p>
          <a:p>
            <a:pPr lvl="1"/>
            <a:r>
              <a:rPr lang="pl-PL" dirty="0"/>
              <a:t> udostępnianie na stronie internetowej szkoły oraz na szkolnym </a:t>
            </a:r>
            <a:r>
              <a:rPr lang="pl-PL" dirty="0" err="1"/>
              <a:t>Facebook’u</a:t>
            </a:r>
            <a:r>
              <a:rPr lang="pl-PL" dirty="0"/>
              <a:t> informacji o kursie</a:t>
            </a:r>
          </a:p>
          <a:p>
            <a:pPr lvl="1"/>
            <a:r>
              <a:rPr lang="pl-PL" dirty="0"/>
              <a:t> przygotowanie sprawozdania z kursu na stronę internetową szkoły</a:t>
            </a:r>
          </a:p>
          <a:p>
            <a:pPr lvl="1"/>
            <a:r>
              <a:rPr lang="pl-PL" dirty="0"/>
              <a:t> dzielenie się wiedzą i przykładami dobrych praktyk poprzez: </a:t>
            </a:r>
          </a:p>
          <a:p>
            <a:pPr lvl="3"/>
            <a:r>
              <a:rPr lang="pl-PL" dirty="0"/>
              <a:t> przeprowadzenie szkolenia dla zainteresowanych nauczycieli</a:t>
            </a:r>
          </a:p>
          <a:p>
            <a:pPr lvl="3"/>
            <a:r>
              <a:rPr lang="pl-PL" dirty="0"/>
              <a:t> przedstawienie prezentacji multimedialnej zawierającej przykłady dobrych praktyk i zdobyte doświadczenie; zaprezentowanie jej na forum nauczycielskim</a:t>
            </a:r>
          </a:p>
          <a:p>
            <a:pPr lvl="3"/>
            <a:r>
              <a:rPr lang="pl-PL" dirty="0"/>
              <a:t> branie udziału w działaniach promocyjnych na imprezach organizowanych w szkole i poza nią</a:t>
            </a:r>
          </a:p>
          <a:p>
            <a:pPr lvl="3"/>
            <a:r>
              <a:rPr lang="pl-PL" dirty="0"/>
              <a:t> branie udziału w spotkaniach zorganizowanych w celu upowszechniania rezultatu projektu</a:t>
            </a:r>
          </a:p>
          <a:p>
            <a:pPr marL="514350" indent="-514350">
              <a:buAutoNum type="alphaL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702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3FE6951-56EC-4605-A8E2-0A50F451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Kompetencje, jakie zostały nabyte przez uczestników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0BE61E0-3F11-401D-9C8A-4FC2779FA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 uczestnicy potrafią rozpoznać i prawidłowo zdefiniować uczniów ze specjalnymi potrzebami edukacyjnymi</a:t>
            </a:r>
          </a:p>
          <a:p>
            <a:r>
              <a:rPr lang="pl-PL" dirty="0"/>
              <a:t> potrafią pracować z nauczycielami i specjalistami zatrudnionymi w szkole w obszarze udzielania pomocy psychologiczno-pedagogicznej</a:t>
            </a:r>
          </a:p>
          <a:p>
            <a:r>
              <a:rPr lang="pl-PL" dirty="0"/>
              <a:t> potrafią analizować potrzeby i możliwości konkretnych uczniów i planować pomoc dla nich </a:t>
            </a:r>
          </a:p>
          <a:p>
            <a:r>
              <a:rPr lang="pl-PL" dirty="0"/>
              <a:t> potrafią prawidłowo komunikować się z uczniami ze specjalnymi potrzebami</a:t>
            </a:r>
          </a:p>
          <a:p>
            <a:r>
              <a:rPr lang="pl-PL" dirty="0"/>
              <a:t> są świadomi, w jaki sposób swoje umiejętności w tym obszarze mogą wykorzystać do wspierania rodziców uczniów</a:t>
            </a:r>
          </a:p>
          <a:p>
            <a:r>
              <a:rPr lang="pl-PL" dirty="0"/>
              <a:t> uczestnicy potrafią wykorzystać nabyte kompetencje w codziennej pracy </a:t>
            </a:r>
            <a:r>
              <a:rPr lang="pl-PL"/>
              <a:t>z uczniami i rodzicami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5298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Migawka z wyjazdu</a:t>
            </a:r>
          </a:p>
        </p:txBody>
      </p:sp>
      <p:pic>
        <p:nvPicPr>
          <p:cNvPr id="4" name="Symbol zastępczy zawartości 3" descr="IMG_0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21717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03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59" y="450912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G_05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581128"/>
            <a:ext cx="2276872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IMG_04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772816"/>
            <a:ext cx="1921142" cy="2561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IMG_04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852936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IMG_0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Uczestnicy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>
              <a:buNone/>
            </a:pPr>
            <a:r>
              <a:rPr lang="pl-PL" dirty="0"/>
              <a:t>	Nauczyciele Zespołu Szkół w Rybnie: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 Anna Witkowska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 Anna Węgrzynowska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 Grażyna Meller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 Magdalena Morawska</a:t>
            </a:r>
          </a:p>
          <a:p>
            <a:pPr>
              <a:buNone/>
            </a:pPr>
            <a:endParaRPr lang="pl-PL" dirty="0"/>
          </a:p>
          <a:p>
            <a:endParaRPr lang="pl-PL" dirty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/>
              <a:t>Organizacja wysyłająca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/>
              <a:t>Organizacja przyjmująca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2"/>
          </p:nvPr>
        </p:nvSpPr>
        <p:spPr>
          <a:xfrm>
            <a:off x="457200" y="3068960"/>
            <a:ext cx="4040188" cy="3291360"/>
          </a:xfrm>
        </p:spPr>
        <p:txBody>
          <a:bodyPr/>
          <a:lstStyle/>
          <a:p>
            <a:pPr>
              <a:buNone/>
            </a:pPr>
            <a:r>
              <a:rPr lang="pl-PL" dirty="0"/>
              <a:t>	Gmina Rybno</a:t>
            </a:r>
          </a:p>
          <a:p>
            <a:pPr>
              <a:buNone/>
            </a:pPr>
            <a:r>
              <a:rPr lang="pl-PL" dirty="0"/>
              <a:t>	ul. Lubawska 15</a:t>
            </a:r>
          </a:p>
          <a:p>
            <a:pPr>
              <a:buNone/>
            </a:pPr>
            <a:r>
              <a:rPr lang="pl-PL" dirty="0"/>
              <a:t>	13-220 Rybno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Rozpoczęcie szkolenia:</a:t>
            </a:r>
          </a:p>
          <a:p>
            <a:pPr>
              <a:buNone/>
            </a:pPr>
            <a:r>
              <a:rPr lang="pl-PL" dirty="0"/>
              <a:t>1.07.2018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3140968"/>
            <a:ext cx="4041775" cy="3219352"/>
          </a:xfrm>
        </p:spPr>
        <p:txBody>
          <a:bodyPr/>
          <a:lstStyle/>
          <a:p>
            <a:pPr>
              <a:buNone/>
            </a:pPr>
            <a:r>
              <a:rPr lang="pl-PL" dirty="0" err="1"/>
              <a:t>Cognita</a:t>
            </a:r>
            <a:endParaRPr lang="pl-PL" dirty="0"/>
          </a:p>
          <a:p>
            <a:pPr>
              <a:buNone/>
            </a:pPr>
            <a:r>
              <a:rPr lang="pl-PL" dirty="0" err="1"/>
              <a:t>Zvonigradska</a:t>
            </a:r>
            <a:r>
              <a:rPr lang="pl-PL" dirty="0"/>
              <a:t> 27</a:t>
            </a:r>
          </a:p>
          <a:p>
            <a:pPr>
              <a:buNone/>
            </a:pPr>
            <a:r>
              <a:rPr lang="pl-PL" dirty="0"/>
              <a:t>100000 </a:t>
            </a:r>
            <a:r>
              <a:rPr lang="pl-PL" dirty="0" err="1"/>
              <a:t>Zagreb</a:t>
            </a:r>
            <a:endParaRPr lang="pl-PL" dirty="0"/>
          </a:p>
          <a:p>
            <a:pPr>
              <a:buNone/>
            </a:pPr>
            <a:r>
              <a:rPr lang="pl-PL" dirty="0"/>
              <a:t>Chorwacja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Zakończenie szkolenia:</a:t>
            </a:r>
          </a:p>
          <a:p>
            <a:pPr>
              <a:buNone/>
            </a:pPr>
            <a:r>
              <a:rPr lang="pl-PL" dirty="0"/>
              <a:t>7.07.2018</a:t>
            </a:r>
          </a:p>
          <a:p>
            <a:pPr>
              <a:buNone/>
            </a:pPr>
            <a:r>
              <a:rPr lang="pl-PL" dirty="0"/>
              <a:t>Liczba godzin szkolenia: 40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Temat szkolenia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 algn="ctr">
              <a:buNone/>
            </a:pPr>
            <a:r>
              <a:rPr lang="pl-PL" dirty="0"/>
              <a:t>	Praca z uczniem o indywidualnych potrzebach edukacyjnych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Co to są specjalne potrzeby edukacyjne?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	Odnoszą się zarówno do grupy uczniów, którzy nie mogą podołać wymaganiom powszechnie obowiązującego programu edukacyjnego ze względu na niepełnosprawność lub inne trudności w uczeniu jak i do grupy uczniów zdolnych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Uczniowie o specjalnych potrzebach edukacyjnych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 z niepełnosprawnością (zaburzenia ruchowe, wzrokowe, słuchowe, upośledzenie umysłowe)  </a:t>
            </a:r>
          </a:p>
          <a:p>
            <a:r>
              <a:rPr lang="pl-PL" dirty="0"/>
              <a:t>z całościowymi zaburzeniami rozwojowymi (np. autyzm, zespół </a:t>
            </a:r>
            <a:r>
              <a:rPr lang="pl-PL" dirty="0" err="1"/>
              <a:t>Aspergera</a:t>
            </a:r>
            <a:r>
              <a:rPr lang="pl-PL" dirty="0"/>
              <a:t>) </a:t>
            </a:r>
          </a:p>
          <a:p>
            <a:r>
              <a:rPr lang="pl-PL" dirty="0"/>
              <a:t>z zaburzeniami zachowania i emocji (ADHD, zaburzenia opozycyjno-buntownicze) </a:t>
            </a:r>
          </a:p>
          <a:p>
            <a:r>
              <a:rPr lang="pl-PL" dirty="0"/>
              <a:t>z chorobami przewlekłymi (np. epilepsja, wady serca) </a:t>
            </a:r>
          </a:p>
          <a:p>
            <a:r>
              <a:rPr lang="pl-PL" dirty="0"/>
              <a:t>ze specyficznymi trudnościami w uczeniu się (dysleksja rozwojowa) </a:t>
            </a:r>
          </a:p>
          <a:p>
            <a:r>
              <a:rPr lang="pl-PL" dirty="0"/>
              <a:t> z dysfunkcjami rozwojowymi ( obniżone możliwości intelektualne, wady wymowy) </a:t>
            </a:r>
          </a:p>
          <a:p>
            <a:r>
              <a:rPr lang="pl-PL" dirty="0"/>
              <a:t> z </a:t>
            </a:r>
            <a:r>
              <a:rPr lang="pl-PL"/>
              <a:t>zaburzeniami  komunikacji </a:t>
            </a:r>
            <a:r>
              <a:rPr lang="pl-PL" dirty="0"/>
              <a:t>językowej  </a:t>
            </a:r>
          </a:p>
          <a:p>
            <a:r>
              <a:rPr lang="pl-PL" dirty="0"/>
              <a:t>z rozpoznanymi niepowodzeniami  </a:t>
            </a:r>
          </a:p>
          <a:p>
            <a:r>
              <a:rPr lang="pl-PL" dirty="0"/>
              <a:t>zaniedbani środowiskowo  </a:t>
            </a:r>
          </a:p>
          <a:p>
            <a:r>
              <a:rPr lang="pl-PL" dirty="0"/>
              <a:t>wybitnie uzdolnieni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	Rozpoznanie specjalnych potrzeb edukacyjnych wiąże się z organizacją pomocy pedagogicznej m.in. w formie specjalnego programu nauczania, </a:t>
            </a:r>
            <a:r>
              <a:rPr lang="pl-PL"/>
              <a:t>specjalnych metod  dostosowanych </a:t>
            </a:r>
            <a:r>
              <a:rPr lang="pl-PL" dirty="0"/>
              <a:t>do potrzeb, możliwości, </a:t>
            </a:r>
            <a:r>
              <a:rPr lang="pl-PL"/>
              <a:t>ograniczeń ucznia.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>
              <a:buNone/>
            </a:pPr>
            <a:r>
              <a:rPr lang="pl-PL" dirty="0"/>
              <a:t>Tematyka szkoleń zawierała informacje dotyczące:</a:t>
            </a:r>
          </a:p>
          <a:p>
            <a:pPr marL="514350" indent="-514350">
              <a:buAutoNum type="alphaLcParenR"/>
            </a:pPr>
            <a:r>
              <a:rPr lang="pl-PL" dirty="0"/>
              <a:t>Formy pracy, przyczyny i symptomy uczniów ze specyficznymi trudnościami w nauce</a:t>
            </a:r>
          </a:p>
          <a:p>
            <a:pPr marL="514350" indent="-514350">
              <a:buAutoNum type="alphaLcParenR"/>
            </a:pPr>
            <a:r>
              <a:rPr lang="pl-PL" dirty="0"/>
              <a:t>Pracę z </a:t>
            </a:r>
            <a:r>
              <a:rPr lang="pl-PL"/>
              <a:t>uczniem z  ADHD </a:t>
            </a:r>
            <a:r>
              <a:rPr lang="pl-PL" dirty="0"/>
              <a:t>i autyzmem</a:t>
            </a:r>
          </a:p>
          <a:p>
            <a:pPr marL="514350" indent="-514350">
              <a:buAutoNum type="alphaLcParenR"/>
            </a:pPr>
            <a:r>
              <a:rPr lang="pl-PL" dirty="0"/>
              <a:t>Pracę z uczniem zdolnym – metody i formy pracy</a:t>
            </a:r>
          </a:p>
          <a:p>
            <a:pPr marL="514350" indent="-514350">
              <a:buAutoNum type="alphaLcParenR"/>
            </a:pPr>
            <a:r>
              <a:rPr lang="pl-PL" dirty="0"/>
              <a:t>Organizacja pomocy psychologiczno-pedagogicznej w szkole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Zadania uczestników w trakcie mobilności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pl-PL" dirty="0"/>
              <a:t>Aktywne uczestniczenie we wszystkich zajęciach na kursie</a:t>
            </a:r>
          </a:p>
          <a:p>
            <a:pPr marL="514350" indent="-514350">
              <a:buAutoNum type="alphaLcParenR"/>
            </a:pPr>
            <a:r>
              <a:rPr lang="pl-PL" dirty="0"/>
              <a:t>Udział w życiu kulturalnym przygotowanym przez organizatorów</a:t>
            </a:r>
          </a:p>
          <a:p>
            <a:pPr marL="514350" indent="-514350">
              <a:buAutoNum type="alphaLcParenR"/>
            </a:pPr>
            <a:r>
              <a:rPr lang="pl-PL" dirty="0"/>
              <a:t>Wymiana doświadczeń i dzielenie się wiedzą</a:t>
            </a:r>
          </a:p>
          <a:p>
            <a:pPr marL="514350" indent="-514350">
              <a:buAutoNum type="alphaLcParenR"/>
            </a:pPr>
            <a:r>
              <a:rPr lang="pl-PL" dirty="0"/>
              <a:t>Robienie notatek nowoczesnych metod i dobrych praktyk</a:t>
            </a:r>
          </a:p>
          <a:p>
            <a:pPr marL="514350" indent="-514350">
              <a:buAutoNum type="alphaLcParenR"/>
            </a:pPr>
            <a:r>
              <a:rPr lang="pl-PL" dirty="0"/>
              <a:t>Zbieranie materiałów np. ulotek, plakatów, broszur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423</Words>
  <Application>Microsoft Office PowerPoint</Application>
  <PresentationFormat>Pokaz na ekranie (4:3)</PresentationFormat>
  <Paragraphs>74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Wingdings</vt:lpstr>
      <vt:lpstr>Wingdings 2</vt:lpstr>
      <vt:lpstr>Przepływ</vt:lpstr>
      <vt:lpstr>Prezentacja multimedialna dotycząca uczestnictwa nauczycieli Zespołu Szkół w Rybnie w ramach projektu „Ponadnarodowa mobilność kadry edukacji szkolnej” realizowanego ze środków POWER na zasadach Erasmus+ sektor Edukacja szkolna</vt:lpstr>
      <vt:lpstr>Uczestnicy projektu</vt:lpstr>
      <vt:lpstr>Prezentacja programu PowerPoint</vt:lpstr>
      <vt:lpstr>Temat szkolenia</vt:lpstr>
      <vt:lpstr>Co to są specjalne potrzeby edukacyjne?</vt:lpstr>
      <vt:lpstr>Uczniowie o specjalnych potrzebach edukacyjnych</vt:lpstr>
      <vt:lpstr>Prezentacja programu PowerPoint</vt:lpstr>
      <vt:lpstr>Prezentacja programu PowerPoint</vt:lpstr>
      <vt:lpstr>Zadania uczestników w trakcie mobilności</vt:lpstr>
      <vt:lpstr>Zadania uczestników po mobilności</vt:lpstr>
      <vt:lpstr>Kompetencje, jakie zostały nabyte przez uczestników projektu</vt:lpstr>
      <vt:lpstr>Migawka z wyjazdu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multimedialna dotycząca uczestnictwa nauczycieli Zespołu Szkół w Rybnie w ramach projektu „Ponadnarodowa mobilność kadry edukacji szkolnej” realizowanego ze środków POWER na zasadach Erasmus+ sektor Edukacja szkolna</dc:title>
  <dc:creator>pracownia14</dc:creator>
  <cp:lastModifiedBy>DELL</cp:lastModifiedBy>
  <cp:revision>20</cp:revision>
  <dcterms:created xsi:type="dcterms:W3CDTF">2018-10-27T14:01:07Z</dcterms:created>
  <dcterms:modified xsi:type="dcterms:W3CDTF">2019-10-16T06:08:52Z</dcterms:modified>
</cp:coreProperties>
</file>