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2"/>
  </p:notesMasterIdLst>
  <p:sldIdLst>
    <p:sldId id="275" r:id="rId2"/>
    <p:sldId id="257" r:id="rId3"/>
    <p:sldId id="264" r:id="rId4"/>
    <p:sldId id="277" r:id="rId5"/>
    <p:sldId id="261" r:id="rId6"/>
    <p:sldId id="280" r:id="rId7"/>
    <p:sldId id="279" r:id="rId8"/>
    <p:sldId id="265" r:id="rId9"/>
    <p:sldId id="263" r:id="rId10"/>
    <p:sldId id="262" r:id="rId11"/>
    <p:sldId id="266" r:id="rId12"/>
    <p:sldId id="286" r:id="rId13"/>
    <p:sldId id="287" r:id="rId14"/>
    <p:sldId id="283" r:id="rId15"/>
    <p:sldId id="271" r:id="rId16"/>
    <p:sldId id="288" r:id="rId17"/>
    <p:sldId id="296" r:id="rId18"/>
    <p:sldId id="289" r:id="rId19"/>
    <p:sldId id="294" r:id="rId20"/>
    <p:sldId id="290" r:id="rId21"/>
    <p:sldId id="295" r:id="rId22"/>
    <p:sldId id="274" r:id="rId23"/>
    <p:sldId id="282" r:id="rId24"/>
    <p:sldId id="291" r:id="rId25"/>
    <p:sldId id="292" r:id="rId26"/>
    <p:sldId id="293" r:id="rId27"/>
    <p:sldId id="269" r:id="rId28"/>
    <p:sldId id="273" r:id="rId29"/>
    <p:sldId id="284" r:id="rId30"/>
    <p:sldId id="272" r:id="rId3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264" y="4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84"/>
    </p:cViewPr>
  </p:sorterViewPr>
  <p:notesViewPr>
    <p:cSldViewPr>
      <p:cViewPr varScale="1">
        <p:scale>
          <a:sx n="56" d="100"/>
          <a:sy n="56" d="100"/>
        </p:scale>
        <p:origin x="-28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33753C-7169-4B0C-9187-985C2860129F}" type="datetimeFigureOut">
              <a:rPr lang="pl-PL" smtClean="0"/>
              <a:pPr/>
              <a:t>2020-02-14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B98323-9968-4AA9-8531-E8058DECDD59}" type="slidenum">
              <a:rPr lang="pl-PL" smtClean="0"/>
              <a:pPr/>
              <a:t>‹#›</a:t>
            </a:fld>
            <a:endParaRPr lang="pl-PL"/>
          </a:p>
        </p:txBody>
      </p:sp>
    </p:spTree>
    <p:extLst>
      <p:ext uri="{BB962C8B-B14F-4D97-AF65-F5344CB8AC3E}">
        <p14:creationId xmlns:p14="http://schemas.microsoft.com/office/powerpoint/2010/main" val="671810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24B98323-9968-4AA9-8531-E8058DECDD59}" type="slidenum">
              <a:rPr lang="pl-PL" smtClean="0"/>
              <a:pPr/>
              <a:t>1</a:t>
            </a:fld>
            <a:endParaRPr lang="pl-PL"/>
          </a:p>
        </p:txBody>
      </p:sp>
    </p:spTree>
    <p:extLst>
      <p:ext uri="{BB962C8B-B14F-4D97-AF65-F5344CB8AC3E}">
        <p14:creationId xmlns:p14="http://schemas.microsoft.com/office/powerpoint/2010/main" val="3840931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5FEB7EAF-3469-4C68-99BE-60023BADC46C}" type="datetimeFigureOut">
              <a:rPr lang="pl-PL" smtClean="0"/>
              <a:pPr/>
              <a:t>2020-02-14</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ABA2CC89-C30B-4B86-A720-17C4DFBDF8F9}" type="slidenum">
              <a:rPr lang="pl-PL" smtClean="0"/>
              <a:pPr/>
              <a:t>‹#›</a:t>
            </a:fld>
            <a:endParaRPr lang="pl-PL"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pl-PL" smtClean="0"/>
              <a:t>Kliknij, aby edytować styl</a:t>
            </a:r>
            <a:endParaRPr lang="en-US" dirty="0"/>
          </a:p>
        </p:txBody>
      </p:sp>
    </p:spTree>
  </p:cSld>
  <p:clrMapOvr>
    <a:masterClrMapping/>
  </p:clrMapOvr>
  <p:transition>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5FEB7EAF-3469-4C68-99BE-60023BADC46C}" type="datetimeFigureOut">
              <a:rPr lang="pl-PL" smtClean="0"/>
              <a:pPr/>
              <a:t>2020-02-14</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ABA2CC89-C30B-4B86-A720-17C4DFBDF8F9}" type="slidenum">
              <a:rPr lang="pl-PL" smtClean="0"/>
              <a:pPr/>
              <a:t>‹#›</a:t>
            </a:fld>
            <a:endParaRPr lang="pl-PL" dirty="0"/>
          </a:p>
        </p:txBody>
      </p:sp>
    </p:spTree>
  </p:cSld>
  <p:clrMapOvr>
    <a:masterClrMapping/>
  </p:clrMapOvr>
  <p:transition>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smtClean="0"/>
              <a:t>Kliknij, aby edytować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5FEB7EAF-3469-4C68-99BE-60023BADC46C}" type="datetimeFigureOut">
              <a:rPr lang="pl-PL" smtClean="0"/>
              <a:pPr/>
              <a:t>2020-02-14</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ABA2CC89-C30B-4B86-A720-17C4DFBDF8F9}" type="slidenum">
              <a:rPr lang="pl-PL" smtClean="0"/>
              <a:pPr/>
              <a:t>‹#›</a:t>
            </a:fld>
            <a:endParaRPr lang="pl-PL" dirty="0"/>
          </a:p>
        </p:txBody>
      </p:sp>
    </p:spTree>
  </p:cSld>
  <p:clrMapOvr>
    <a:masterClrMapping/>
  </p:clrMapOvr>
  <p:transition>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EB7EAF-3469-4C68-99BE-60023BADC46C}" type="datetimeFigureOut">
              <a:rPr lang="pl-PL" smtClean="0"/>
              <a:pPr/>
              <a:t>2020-02-14</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ABA2CC89-C30B-4B86-A720-17C4DFBDF8F9}" type="slidenum">
              <a:rPr lang="pl-PL" smtClean="0"/>
              <a:pPr/>
              <a:t>‹#›</a:t>
            </a:fld>
            <a:endParaRPr lang="pl-PL" dirty="0"/>
          </a:p>
        </p:txBody>
      </p:sp>
      <p:sp>
        <p:nvSpPr>
          <p:cNvPr id="8" name="Title 7"/>
          <p:cNvSpPr>
            <a:spLocks noGrp="1"/>
          </p:cNvSpPr>
          <p:nvPr>
            <p:ph type="title"/>
          </p:nvPr>
        </p:nvSpPr>
        <p:spPr/>
        <p:txBody>
          <a:bodyPr/>
          <a:lstStyle/>
          <a:p>
            <a:r>
              <a:rPr lang="pl-PL" smtClean="0"/>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transition>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smtClean="0"/>
              <a:t>Kliknij, aby edytować styl</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5FEB7EAF-3469-4C68-99BE-60023BADC46C}" type="datetimeFigureOut">
              <a:rPr lang="pl-PL" smtClean="0"/>
              <a:pPr/>
              <a:t>2020-02-14</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ABA2CC89-C30B-4B86-A720-17C4DFBDF8F9}" type="slidenum">
              <a:rPr lang="pl-PL" smtClean="0"/>
              <a:pPr/>
              <a:t>‹#›</a:t>
            </a:fld>
            <a:endParaRPr lang="pl-PL" dirty="0"/>
          </a:p>
        </p:txBody>
      </p:sp>
    </p:spTree>
  </p:cSld>
  <p:clrMapOvr>
    <a:masterClrMapping/>
  </p:clrMapOvr>
  <p:transition>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FEB7EAF-3469-4C68-99BE-60023BADC46C}" type="datetimeFigureOut">
              <a:rPr lang="pl-PL" smtClean="0"/>
              <a:pPr/>
              <a:t>2020-02-14</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ABA2CC89-C30B-4B86-A720-17C4DFBDF8F9}" type="slidenum">
              <a:rPr lang="pl-PL" smtClean="0"/>
              <a:pPr/>
              <a:t>‹#›</a:t>
            </a:fld>
            <a:endParaRPr lang="pl-PL" dirty="0"/>
          </a:p>
        </p:txBody>
      </p:sp>
      <p:sp>
        <p:nvSpPr>
          <p:cNvPr id="8" name="Title 7"/>
          <p:cNvSpPr>
            <a:spLocks noGrp="1"/>
          </p:cNvSpPr>
          <p:nvPr>
            <p:ph type="title"/>
          </p:nvPr>
        </p:nvSpPr>
        <p:spPr/>
        <p:txBody>
          <a:bodyPr/>
          <a:lstStyle/>
          <a:p>
            <a:r>
              <a:rPr lang="pl-PL" smtClean="0"/>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transition>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pl-PL" smtClean="0"/>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5FEB7EAF-3469-4C68-99BE-60023BADC46C}" type="datetimeFigureOut">
              <a:rPr lang="pl-PL" smtClean="0"/>
              <a:pPr/>
              <a:t>2020-02-14</a:t>
            </a:fld>
            <a:endParaRPr lang="pl-PL" dirty="0"/>
          </a:p>
        </p:txBody>
      </p:sp>
      <p:sp>
        <p:nvSpPr>
          <p:cNvPr id="8" name="Footer Placeholder 7"/>
          <p:cNvSpPr>
            <a:spLocks noGrp="1"/>
          </p:cNvSpPr>
          <p:nvPr>
            <p:ph type="ftr" sz="quarter" idx="11"/>
          </p:nvPr>
        </p:nvSpPr>
        <p:spPr/>
        <p:txBody>
          <a:bodyPr/>
          <a:lstStyle/>
          <a:p>
            <a:endParaRPr lang="pl-PL" dirty="0"/>
          </a:p>
        </p:txBody>
      </p:sp>
      <p:sp>
        <p:nvSpPr>
          <p:cNvPr id="9" name="Slide Number Placeholder 8"/>
          <p:cNvSpPr>
            <a:spLocks noGrp="1"/>
          </p:cNvSpPr>
          <p:nvPr>
            <p:ph type="sldNum" sz="quarter" idx="12"/>
          </p:nvPr>
        </p:nvSpPr>
        <p:spPr/>
        <p:txBody>
          <a:bodyPr/>
          <a:lstStyle/>
          <a:p>
            <a:fld id="{ABA2CC89-C30B-4B86-A720-17C4DFBDF8F9}" type="slidenum">
              <a:rPr lang="pl-PL" smtClean="0"/>
              <a:pPr/>
              <a:t>‹#›</a:t>
            </a:fld>
            <a:endParaRPr lang="pl-PL" dirty="0"/>
          </a:p>
        </p:txBody>
      </p:sp>
      <p:sp>
        <p:nvSpPr>
          <p:cNvPr id="10" name="Title 9"/>
          <p:cNvSpPr>
            <a:spLocks noGrp="1"/>
          </p:cNvSpPr>
          <p:nvPr>
            <p:ph type="title"/>
          </p:nvPr>
        </p:nvSpPr>
        <p:spPr/>
        <p:txBody>
          <a:bodyPr/>
          <a:lstStyle/>
          <a:p>
            <a:r>
              <a:rPr lang="pl-PL" smtClean="0"/>
              <a:t>Kliknij, aby edytować styl</a:t>
            </a:r>
            <a:endParaRPr lang="en-US" dirty="0"/>
          </a:p>
        </p:txBody>
      </p:sp>
    </p:spTree>
  </p:cSld>
  <p:clrMapOvr>
    <a:masterClrMapping/>
  </p:clrMapOvr>
  <p:transition>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5FEB7EAF-3469-4C68-99BE-60023BADC46C}" type="datetimeFigureOut">
              <a:rPr lang="pl-PL" smtClean="0"/>
              <a:pPr/>
              <a:t>2020-02-14</a:t>
            </a:fld>
            <a:endParaRPr lang="pl-PL" dirty="0"/>
          </a:p>
        </p:txBody>
      </p:sp>
      <p:sp>
        <p:nvSpPr>
          <p:cNvPr id="4" name="Footer Placeholder 3"/>
          <p:cNvSpPr>
            <a:spLocks noGrp="1"/>
          </p:cNvSpPr>
          <p:nvPr>
            <p:ph type="ftr" sz="quarter" idx="11"/>
          </p:nvPr>
        </p:nvSpPr>
        <p:spPr/>
        <p:txBody>
          <a:bodyPr/>
          <a:lstStyle/>
          <a:p>
            <a:endParaRPr lang="pl-PL" dirty="0"/>
          </a:p>
        </p:txBody>
      </p:sp>
      <p:sp>
        <p:nvSpPr>
          <p:cNvPr id="5" name="Slide Number Placeholder 4"/>
          <p:cNvSpPr>
            <a:spLocks noGrp="1"/>
          </p:cNvSpPr>
          <p:nvPr>
            <p:ph type="sldNum" sz="quarter" idx="12"/>
          </p:nvPr>
        </p:nvSpPr>
        <p:spPr/>
        <p:txBody>
          <a:bodyPr/>
          <a:lstStyle/>
          <a:p>
            <a:fld id="{ABA2CC89-C30B-4B86-A720-17C4DFBDF8F9}" type="slidenum">
              <a:rPr lang="pl-PL" smtClean="0"/>
              <a:pPr/>
              <a:t>‹#›</a:t>
            </a:fld>
            <a:endParaRPr lang="pl-PL" dirty="0"/>
          </a:p>
        </p:txBody>
      </p:sp>
    </p:spTree>
  </p:cSld>
  <p:clrMapOvr>
    <a:masterClrMapping/>
  </p:clrMapOvr>
  <p:transition>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EB7EAF-3469-4C68-99BE-60023BADC46C}" type="datetimeFigureOut">
              <a:rPr lang="pl-PL" smtClean="0"/>
              <a:pPr/>
              <a:t>2020-02-14</a:t>
            </a:fld>
            <a:endParaRPr lang="pl-PL" dirty="0"/>
          </a:p>
        </p:txBody>
      </p:sp>
      <p:sp>
        <p:nvSpPr>
          <p:cNvPr id="3" name="Footer Placeholder 2"/>
          <p:cNvSpPr>
            <a:spLocks noGrp="1"/>
          </p:cNvSpPr>
          <p:nvPr>
            <p:ph type="ftr" sz="quarter" idx="11"/>
          </p:nvPr>
        </p:nvSpPr>
        <p:spPr/>
        <p:txBody>
          <a:bodyPr/>
          <a:lstStyle/>
          <a:p>
            <a:endParaRPr lang="pl-PL" dirty="0"/>
          </a:p>
        </p:txBody>
      </p:sp>
      <p:sp>
        <p:nvSpPr>
          <p:cNvPr id="4" name="Slide Number Placeholder 3"/>
          <p:cNvSpPr>
            <a:spLocks noGrp="1"/>
          </p:cNvSpPr>
          <p:nvPr>
            <p:ph type="sldNum" sz="quarter" idx="12"/>
          </p:nvPr>
        </p:nvSpPr>
        <p:spPr/>
        <p:txBody>
          <a:bodyPr/>
          <a:lstStyle/>
          <a:p>
            <a:fld id="{ABA2CC89-C30B-4B86-A720-17C4DFBDF8F9}" type="slidenum">
              <a:rPr lang="pl-PL" smtClean="0"/>
              <a:pPr/>
              <a:t>‹#›</a:t>
            </a:fld>
            <a:endParaRPr lang="pl-PL" dirty="0"/>
          </a:p>
        </p:txBody>
      </p:sp>
    </p:spTree>
  </p:cSld>
  <p:clrMapOvr>
    <a:masterClrMapping/>
  </p:clrMapOvr>
  <p:transition>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pl-PL" smtClean="0"/>
              <a:t>Kliknij, aby edytować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5FEB7EAF-3469-4C68-99BE-60023BADC46C}" type="datetimeFigureOut">
              <a:rPr lang="pl-PL" smtClean="0"/>
              <a:pPr/>
              <a:t>2020-02-14</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ABA2CC89-C30B-4B86-A720-17C4DFBDF8F9}" type="slidenum">
              <a:rPr lang="pl-PL" smtClean="0"/>
              <a:pPr/>
              <a:t>‹#›</a:t>
            </a:fld>
            <a:endParaRPr lang="pl-PL" dirty="0"/>
          </a:p>
        </p:txBody>
      </p:sp>
    </p:spTree>
  </p:cSld>
  <p:clrMapOvr>
    <a:masterClrMapping/>
  </p:clrMapOvr>
  <p:transition>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5FEB7EAF-3469-4C68-99BE-60023BADC46C}" type="datetimeFigureOut">
              <a:rPr lang="pl-PL" smtClean="0"/>
              <a:pPr/>
              <a:t>2020-02-14</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ABA2CC89-C30B-4B86-A720-17C4DFBDF8F9}" type="slidenum">
              <a:rPr lang="pl-PL" smtClean="0"/>
              <a:pPr/>
              <a:t>‹#›</a:t>
            </a:fld>
            <a:endParaRPr lang="pl-PL"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pl-PL" smtClean="0"/>
              <a:t>Kliknij, aby edytować styl</a:t>
            </a:r>
            <a:endParaRPr lang="en-US" dirty="0"/>
          </a:p>
        </p:txBody>
      </p:sp>
    </p:spTree>
  </p:cSld>
  <p:clrMapOvr>
    <a:masterClrMapping/>
  </p:clrMapOvr>
  <p:transition>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pl-PL" smtClean="0"/>
              <a:t>Kliknij, aby edytować styl</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FEB7EAF-3469-4C68-99BE-60023BADC46C}" type="datetimeFigureOut">
              <a:rPr lang="pl-PL" smtClean="0"/>
              <a:pPr/>
              <a:t>2020-02-14</a:t>
            </a:fld>
            <a:endParaRPr lang="pl-PL"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pl-PL"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BA2CC89-C30B-4B86-A720-17C4DFBDF8F9}"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randomBar dir="vert"/>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0"/>
            <a:ext cx="8839200" cy="1714488"/>
          </a:xfrm>
        </p:spPr>
        <p:txBody>
          <a:bodyPr>
            <a:normAutofit/>
          </a:bodyPr>
          <a:lstStyle/>
          <a:p>
            <a:pPr algn="ctr"/>
            <a:r>
              <a:rPr lang="pl-PL" sz="3200" b="1" dirty="0" smtClean="0">
                <a:ln>
                  <a:solidFill>
                    <a:schemeClr val="tx1"/>
                  </a:solidFill>
                </a:ln>
                <a:solidFill>
                  <a:schemeClr val="tx1"/>
                </a:solidFill>
                <a:effectLst>
                  <a:glow rad="101600">
                    <a:schemeClr val="accent2">
                      <a:satMod val="175000"/>
                      <a:alpha val="40000"/>
                    </a:schemeClr>
                  </a:glow>
                </a:effectLst>
              </a:rPr>
              <a:t>JAK  MOTYWOWAĆ  DZIECKO DO NAUKI</a:t>
            </a:r>
            <a:r>
              <a:rPr lang="pl-PL" sz="4400" b="1" dirty="0">
                <a:ln>
                  <a:solidFill>
                    <a:schemeClr val="tx1"/>
                  </a:solidFill>
                </a:ln>
                <a:solidFill>
                  <a:schemeClr val="tx1"/>
                </a:solidFill>
                <a:effectLst>
                  <a:glow rad="101600">
                    <a:schemeClr val="accent2">
                      <a:satMod val="175000"/>
                      <a:alpha val="40000"/>
                    </a:schemeClr>
                  </a:glow>
                </a:effectLst>
              </a:rPr>
              <a:t>?</a:t>
            </a:r>
            <a:endParaRPr lang="pl-PL" sz="4400" b="1" dirty="0" smtClean="0">
              <a:ln>
                <a:solidFill>
                  <a:schemeClr val="tx1"/>
                </a:solidFill>
              </a:ln>
              <a:solidFill>
                <a:schemeClr val="tx1"/>
              </a:solidFill>
              <a:effectLst>
                <a:glow rad="101600">
                  <a:schemeClr val="accent2">
                    <a:satMod val="175000"/>
                    <a:alpha val="40000"/>
                  </a:schemeClr>
                </a:glow>
              </a:effectLst>
            </a:endParaRPr>
          </a:p>
          <a:p>
            <a:pPr algn="ctr"/>
            <a:r>
              <a:rPr lang="pl-PL" sz="4400" b="1" dirty="0" smtClean="0">
                <a:ln>
                  <a:solidFill>
                    <a:schemeClr val="tx1"/>
                  </a:solidFill>
                </a:ln>
                <a:solidFill>
                  <a:schemeClr val="tx1"/>
                </a:solidFill>
                <a:effectLst>
                  <a:glow rad="101600">
                    <a:schemeClr val="accent2">
                      <a:satMod val="175000"/>
                      <a:alpha val="40000"/>
                    </a:schemeClr>
                  </a:glow>
                </a:effectLst>
              </a:rPr>
              <a:t>ROLA RODZICÓW.</a:t>
            </a:r>
            <a:endParaRPr lang="pl-PL" sz="4400" b="1" dirty="0">
              <a:ln>
                <a:solidFill>
                  <a:schemeClr val="tx1"/>
                </a:solidFill>
              </a:ln>
              <a:solidFill>
                <a:schemeClr val="tx1"/>
              </a:solidFill>
              <a:effectLst>
                <a:glow rad="101600">
                  <a:schemeClr val="accent2">
                    <a:satMod val="175000"/>
                    <a:alpha val="40000"/>
                  </a:schemeClr>
                </a:glow>
              </a:effectLst>
            </a:endParaRPr>
          </a:p>
        </p:txBody>
      </p:sp>
      <p:sp>
        <p:nvSpPr>
          <p:cNvPr id="2" name="Tytuł 1"/>
          <p:cNvSpPr>
            <a:spLocks noGrp="1"/>
          </p:cNvSpPr>
          <p:nvPr>
            <p:ph type="ctrTitle"/>
          </p:nvPr>
        </p:nvSpPr>
        <p:spPr>
          <a:xfrm>
            <a:off x="381000" y="5500702"/>
            <a:ext cx="8458200" cy="857256"/>
          </a:xfrm>
        </p:spPr>
        <p:txBody>
          <a:bodyPr>
            <a:normAutofit/>
          </a:bodyPr>
          <a:lstStyle/>
          <a:p>
            <a:pPr marL="182880" indent="0">
              <a:buNone/>
            </a:pPr>
            <a:r>
              <a:rPr lang="pl-PL" sz="2400" dirty="0" smtClean="0">
                <a:solidFill>
                  <a:srgbClr val="002060"/>
                </a:solidFill>
                <a:effectLst>
                  <a:glow rad="228600">
                    <a:schemeClr val="accent2">
                      <a:satMod val="175000"/>
                      <a:alpha val="40000"/>
                    </a:schemeClr>
                  </a:glow>
                  <a:reflection blurRad="12700" stA="48000" endA="300" endPos="55000" dir="5400000" sy="-90000" algn="bl" rotWithShape="0"/>
                </a:effectLst>
              </a:rPr>
              <a:t>Jak wspierać dziecko w odrabianiu prac </a:t>
            </a:r>
            <a:r>
              <a:rPr lang="pl-PL" sz="2400" dirty="0" smtClean="0">
                <a:solidFill>
                  <a:srgbClr val="002060"/>
                </a:solidFill>
                <a:effectLst>
                  <a:glow rad="228600">
                    <a:schemeClr val="accent2">
                      <a:satMod val="175000"/>
                      <a:alpha val="40000"/>
                    </a:schemeClr>
                  </a:glow>
                  <a:reflection blurRad="12700" stA="48000" endA="300" endPos="55000" dir="5400000" sy="-90000" algn="bl" rotWithShape="0"/>
                </a:effectLst>
              </a:rPr>
              <a:t>domowych?</a:t>
            </a:r>
            <a:endParaRPr lang="pl-PL" sz="2400" dirty="0">
              <a:solidFill>
                <a:srgbClr val="002060"/>
              </a:solidFill>
              <a:effectLst>
                <a:glow rad="228600">
                  <a:schemeClr val="accent2">
                    <a:satMod val="175000"/>
                    <a:alpha val="40000"/>
                  </a:schemeClr>
                </a:glow>
                <a:reflection blurRad="12700" stA="48000" endA="300" endPos="55000" dir="5400000" sy="-90000" algn="bl" rotWithShape="0"/>
              </a:effectLst>
            </a:endParaRPr>
          </a:p>
        </p:txBody>
      </p:sp>
      <p:pic>
        <p:nvPicPr>
          <p:cNvPr id="1026" name="Picture 2"/>
          <p:cNvPicPr>
            <a:picLocks noChangeAspect="1" noChangeArrowheads="1"/>
          </p:cNvPicPr>
          <p:nvPr/>
        </p:nvPicPr>
        <p:blipFill>
          <a:blip r:embed="rId4" cstate="print"/>
          <a:srcRect/>
          <a:stretch>
            <a:fillRect/>
          </a:stretch>
        </p:blipFill>
        <p:spPr bwMode="auto">
          <a:xfrm>
            <a:off x="2000232" y="1857364"/>
            <a:ext cx="4953000" cy="3286125"/>
          </a:xfrm>
          <a:prstGeom prst="rect">
            <a:avLst/>
          </a:prstGeom>
          <a:noFill/>
          <a:ln w="9525">
            <a:noFill/>
            <a:miter lim="800000"/>
            <a:headEnd/>
            <a:tailEnd/>
          </a:ln>
          <a:effectLst/>
        </p:spPr>
      </p:pic>
    </p:spTree>
  </p:cSld>
  <p:clrMapOvr>
    <a:masterClrMapping/>
  </p:clrMapOvr>
  <p:transition spd="med">
    <p:randomBar dir="vert"/>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60648"/>
            <a:ext cx="8991600" cy="1034752"/>
          </a:xfrm>
        </p:spPr>
        <p:style>
          <a:lnRef idx="1">
            <a:schemeClr val="accent2"/>
          </a:lnRef>
          <a:fillRef idx="2">
            <a:schemeClr val="accent2"/>
          </a:fillRef>
          <a:effectRef idx="1">
            <a:schemeClr val="accent2"/>
          </a:effectRef>
          <a:fontRef idx="minor">
            <a:schemeClr val="dk1"/>
          </a:fontRef>
        </p:style>
        <p:txBody>
          <a:bodyPr>
            <a:noAutofit/>
          </a:bodyPr>
          <a:lstStyle/>
          <a:p>
            <a:pPr marL="0" indent="0" algn="ctr">
              <a:buNone/>
            </a:pPr>
            <a:r>
              <a:rPr lang="pl-PL" sz="2800" b="1" i="1" dirty="0" smtClean="0">
                <a:solidFill>
                  <a:srgbClr val="002060"/>
                </a:solidFill>
              </a:rPr>
              <a:t>Rola </a:t>
            </a:r>
            <a:r>
              <a:rPr lang="pl-PL" sz="2800" b="1" i="1" dirty="0" smtClean="0">
                <a:solidFill>
                  <a:srgbClr val="002060"/>
                </a:solidFill>
              </a:rPr>
              <a:t>rodziców w kształtowaniu</a:t>
            </a:r>
            <a:br>
              <a:rPr lang="pl-PL" sz="2800" b="1" i="1" dirty="0" smtClean="0">
                <a:solidFill>
                  <a:srgbClr val="002060"/>
                </a:solidFill>
              </a:rPr>
            </a:br>
            <a:r>
              <a:rPr lang="pl-PL" sz="2800" b="1" i="1" dirty="0" smtClean="0">
                <a:solidFill>
                  <a:srgbClr val="002060"/>
                </a:solidFill>
              </a:rPr>
              <a:t> pozytywnego obrazu dziecka</a:t>
            </a:r>
            <a:br>
              <a:rPr lang="pl-PL" sz="2800" b="1" i="1" dirty="0" smtClean="0">
                <a:solidFill>
                  <a:srgbClr val="002060"/>
                </a:solidFill>
              </a:rPr>
            </a:br>
            <a:endParaRPr lang="pl-PL" sz="2800" dirty="0">
              <a:solidFill>
                <a:srgbClr val="002060"/>
              </a:solidFill>
            </a:endParaRPr>
          </a:p>
        </p:txBody>
      </p:sp>
      <p:sp>
        <p:nvSpPr>
          <p:cNvPr id="3" name="Symbol zastępczy zawartości 2"/>
          <p:cNvSpPr>
            <a:spLocks noGrp="1"/>
          </p:cNvSpPr>
          <p:nvPr>
            <p:ph sz="quarter" idx="13"/>
          </p:nvPr>
        </p:nvSpPr>
        <p:spPr>
          <a:xfrm>
            <a:off x="1115616" y="1556792"/>
            <a:ext cx="6428184" cy="2649448"/>
          </a:xfrm>
        </p:spPr>
        <p:txBody>
          <a:bodyPr>
            <a:normAutofit fontScale="25000" lnSpcReduction="20000"/>
          </a:bodyPr>
          <a:lstStyle/>
          <a:p>
            <a:endParaRPr lang="pl-PL" i="1" dirty="0" smtClean="0"/>
          </a:p>
          <a:p>
            <a:r>
              <a:rPr lang="pl-PL" sz="5500" b="1" i="1" dirty="0" smtClean="0">
                <a:solidFill>
                  <a:srgbClr val="002060"/>
                </a:solidFill>
                <a:latin typeface="+mj-lt"/>
                <a:cs typeface="Times New Roman" pitchFamily="18" charset="0"/>
              </a:rPr>
              <a:t>Pozytywne emocje – dziecko, które nie ma w domu do czynienia z negatywnymi emocjami, nie przejawia ich raczej w szkole. Należy starać się panować nad złością, gniewem, frustracją. Nie należy „odbijać” swoich złych humorów na dzieciach.</a:t>
            </a:r>
          </a:p>
          <a:p>
            <a:r>
              <a:rPr lang="pl-PL" sz="5500" b="1" i="1" dirty="0" smtClean="0">
                <a:solidFill>
                  <a:srgbClr val="002060"/>
                </a:solidFill>
                <a:latin typeface="+mj-lt"/>
                <a:cs typeface="Times New Roman" pitchFamily="18" charset="0"/>
              </a:rPr>
              <a:t>Mądre karanie – stosowanie kar jak najrzadziej (w przeciwnym razie tracą swoją moc) i tylko wówczas, gdy są konieczne, wymierzanie ich adekwatnie do przewinienia. Nie stosowanie kar cielesnych!</a:t>
            </a:r>
            <a:endParaRPr lang="pl-PL" sz="5500" b="1" dirty="0" smtClean="0">
              <a:solidFill>
                <a:srgbClr val="002060"/>
              </a:solidFill>
              <a:latin typeface="+mj-lt"/>
              <a:cs typeface="Times New Roman" pitchFamily="18" charset="0"/>
            </a:endParaRPr>
          </a:p>
          <a:p>
            <a:r>
              <a:rPr lang="pl-PL" sz="5500" b="1" i="1" dirty="0" smtClean="0">
                <a:solidFill>
                  <a:srgbClr val="002060"/>
                </a:solidFill>
                <a:latin typeface="+mj-lt"/>
                <a:cs typeface="Times New Roman" pitchFamily="18" charset="0"/>
              </a:rPr>
              <a:t>Nagradzanie – nagrody należy stosować mądrze, gdyż zbyt dużo lub bardzo drogie, mogą wypaczyć charakter – dzieci uczą się dla uzyskania rzeczy a nie dla siebie. Często wartościowsze od nagrody materialnej jest pochwalenie czy poklepanie.</a:t>
            </a:r>
            <a:endParaRPr lang="pl-PL" sz="5500" b="1" dirty="0" smtClean="0">
              <a:solidFill>
                <a:srgbClr val="002060"/>
              </a:solidFill>
              <a:latin typeface="+mj-lt"/>
              <a:cs typeface="Times New Roman" pitchFamily="18" charset="0"/>
            </a:endParaRPr>
          </a:p>
          <a:p>
            <a:r>
              <a:rPr lang="pl-PL" sz="5500" b="1" i="1" dirty="0" smtClean="0">
                <a:solidFill>
                  <a:srgbClr val="002060"/>
                </a:solidFill>
                <a:latin typeface="+mj-lt"/>
                <a:cs typeface="Times New Roman" pitchFamily="18" charset="0"/>
              </a:rPr>
              <a:t>Zapewnianie dobrych warunków do nauki – dziecku ciężko jest się skupić, gdy nie ma prywatnego kącika lub gdy ojciec ma włączony głośno telewizor.</a:t>
            </a:r>
            <a:endParaRPr lang="pl-PL" sz="5500" b="1" dirty="0" smtClean="0">
              <a:solidFill>
                <a:srgbClr val="002060"/>
              </a:solidFill>
              <a:latin typeface="+mj-lt"/>
              <a:cs typeface="Times New Roman" pitchFamily="18" charset="0"/>
            </a:endParaRPr>
          </a:p>
          <a:p>
            <a:r>
              <a:rPr lang="pl-PL" sz="5500" b="1" i="1" dirty="0" smtClean="0">
                <a:solidFill>
                  <a:srgbClr val="002060"/>
                </a:solidFill>
                <a:latin typeface="+mj-lt"/>
                <a:cs typeface="Times New Roman" pitchFamily="18" charset="0"/>
              </a:rPr>
              <a:t>Traktowanie rodzeństwa na równi – dziecko faworyzowane zazwyczaj będzie starało się być w centrum uwagi, a dyskryminowane będzie się chowało w cieniu.</a:t>
            </a:r>
            <a:endParaRPr lang="pl-PL" sz="5500" b="1" dirty="0" smtClean="0">
              <a:solidFill>
                <a:srgbClr val="002060"/>
              </a:solidFill>
              <a:latin typeface="+mj-lt"/>
              <a:cs typeface="Times New Roman" pitchFamily="18" charset="0"/>
            </a:endParaRPr>
          </a:p>
          <a:p>
            <a:endParaRPr lang="pl-PL" dirty="0" smtClean="0"/>
          </a:p>
          <a:p>
            <a:endParaRPr lang="pl-PL" dirty="0" smtClean="0"/>
          </a:p>
          <a:p>
            <a:endParaRPr lang="pl-PL" dirty="0" smtClean="0"/>
          </a:p>
          <a:p>
            <a:endParaRPr lang="pl-PL" dirty="0" smtClean="0"/>
          </a:p>
          <a:p>
            <a:endParaRPr lang="pl-PL" i="1" dirty="0" smtClean="0"/>
          </a:p>
          <a:p>
            <a:endParaRPr lang="pl-PL" dirty="0" smtClean="0"/>
          </a:p>
          <a:p>
            <a:endParaRPr lang="pl-PL" dirty="0" smtClean="0"/>
          </a:p>
          <a:p>
            <a:endParaRPr lang="pl-PL" dirty="0"/>
          </a:p>
        </p:txBody>
      </p:sp>
      <p:pic>
        <p:nvPicPr>
          <p:cNvPr id="20482" name="Picture 2"/>
          <p:cNvPicPr>
            <a:picLocks noChangeAspect="1" noChangeArrowheads="1"/>
          </p:cNvPicPr>
          <p:nvPr/>
        </p:nvPicPr>
        <p:blipFill>
          <a:blip r:embed="rId2" cstate="print"/>
          <a:srcRect/>
          <a:stretch>
            <a:fillRect/>
          </a:stretch>
        </p:blipFill>
        <p:spPr bwMode="auto">
          <a:xfrm>
            <a:off x="857224" y="5143512"/>
            <a:ext cx="2286016" cy="1515728"/>
          </a:xfrm>
          <a:prstGeom prst="rect">
            <a:avLst/>
          </a:prstGeom>
          <a:noFill/>
          <a:ln w="9525">
            <a:noFill/>
            <a:miter lim="800000"/>
            <a:headEnd/>
            <a:tailEnd/>
          </a:ln>
          <a:effectLst/>
        </p:spPr>
      </p:pic>
      <p:pic>
        <p:nvPicPr>
          <p:cNvPr id="20484" name="Picture 4"/>
          <p:cNvPicPr>
            <a:picLocks noChangeAspect="1" noChangeArrowheads="1"/>
          </p:cNvPicPr>
          <p:nvPr/>
        </p:nvPicPr>
        <p:blipFill>
          <a:blip r:embed="rId3" cstate="print"/>
          <a:srcRect/>
          <a:stretch>
            <a:fillRect/>
          </a:stretch>
        </p:blipFill>
        <p:spPr bwMode="auto">
          <a:xfrm>
            <a:off x="5929322" y="5214950"/>
            <a:ext cx="1785950" cy="1339463"/>
          </a:xfrm>
          <a:prstGeom prst="rect">
            <a:avLst/>
          </a:prstGeom>
          <a:noFill/>
          <a:ln w="9525">
            <a:noFill/>
            <a:miter lim="800000"/>
            <a:headEnd/>
            <a:tailEnd/>
          </a:ln>
          <a:effectLst/>
        </p:spPr>
      </p:pic>
      <p:pic>
        <p:nvPicPr>
          <p:cNvPr id="7" name="Picture 12"/>
          <p:cNvPicPr>
            <a:picLocks noChangeAspect="1" noChangeArrowheads="1"/>
          </p:cNvPicPr>
          <p:nvPr/>
        </p:nvPicPr>
        <p:blipFill>
          <a:blip r:embed="rId4" cstate="print"/>
          <a:srcRect/>
          <a:stretch>
            <a:fillRect/>
          </a:stretch>
        </p:blipFill>
        <p:spPr bwMode="auto">
          <a:xfrm>
            <a:off x="3714744" y="5072074"/>
            <a:ext cx="1571636" cy="1680275"/>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4"/>
                                        </p:tgtEl>
                                        <p:attrNameLst>
                                          <p:attrName>style.visibility</p:attrName>
                                        </p:attrNameLst>
                                      </p:cBhvr>
                                      <p:to>
                                        <p:strVal val="visible"/>
                                      </p:to>
                                    </p:set>
                                    <p:anim calcmode="lin" valueType="num">
                                      <p:cBhvr additive="base">
                                        <p:cTn id="19" dur="500" fill="hold"/>
                                        <p:tgtEl>
                                          <p:spTgt spid="20484"/>
                                        </p:tgtEl>
                                        <p:attrNameLst>
                                          <p:attrName>ppt_x</p:attrName>
                                        </p:attrNameLst>
                                      </p:cBhvr>
                                      <p:tavLst>
                                        <p:tav tm="0">
                                          <p:val>
                                            <p:strVal val="#ppt_x"/>
                                          </p:val>
                                        </p:tav>
                                        <p:tav tm="100000">
                                          <p:val>
                                            <p:strVal val="#ppt_x"/>
                                          </p:val>
                                        </p:tav>
                                      </p:tavLst>
                                    </p:anim>
                                    <p:anim calcmode="lin" valueType="num">
                                      <p:cBhvr additive="base">
                                        <p:cTn id="20"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899592" y="731520"/>
            <a:ext cx="7200800" cy="5217760"/>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r>
              <a:rPr lang="pl-PL" i="1" dirty="0" smtClean="0">
                <a:latin typeface="+mj-lt"/>
              </a:rPr>
              <a:t>Rodzice nie muszą na nowo uczyć się tego, co dziecko w szkole. Naukę pozostawmy dzieciom. Rodzice maja dziecko wspierać. Częstym problemem jest odrabianie pracy domowej. Domowe popołudnia to poligon: „ kiedy masz zamiar odrobić lekcje?”, „ zabierz się w końcu do odrabiania zadań” itp. Praca domowa angażuje trzy strony: rodziców, nauczyciela oraz dziecko. Każda ze stron ma własne zadania i obowiązki. Rodzice często za bardzo się angażują. Myślą, że w ten sposób pomagają dziecku, ale brną w ślepą uliczkę, bo dzieciom coraz mniej zależy na odrabianiu lekcji. </a:t>
            </a:r>
          </a:p>
          <a:p>
            <a:r>
              <a:rPr lang="pl-PL" dirty="0" smtClean="0">
                <a:latin typeface="+mj-lt"/>
              </a:rPr>
              <a:t>Jest wielu rodziców, którzy sądzą, że sprawa nauczania należy wyłącznie do zadań szkoły i rodzice nic w tej dziedzinie nie powinni mieć do powiedzenia. Uchylają się oni od jakiejkolwiek współpracy ze szkołą w zakresie nauczania i wychowania. Są też tacy, którzy krytykują i to bardzo często przy dzieciach metody pracy nauczycieli, mimo, że sami z teorią i praktyką nauczania nigdy nie mieli do czynienia.</a:t>
            </a:r>
          </a:p>
          <a:p>
            <a:pPr>
              <a:buNone/>
            </a:pPr>
            <a:r>
              <a:rPr lang="pl-PL" dirty="0" smtClean="0">
                <a:latin typeface="+mj-lt"/>
              </a:rPr>
              <a:t> </a:t>
            </a:r>
            <a:r>
              <a:rPr lang="pl-PL" dirty="0" smtClean="0"/>
              <a:t/>
            </a:r>
            <a:br>
              <a:rPr lang="pl-PL" dirty="0" smtClean="0"/>
            </a:br>
            <a:endParaRPr lang="pl-PL" i="1" dirty="0" smtClean="0"/>
          </a:p>
          <a:p>
            <a:endParaRPr lang="pl-PL" dirty="0" smtClean="0"/>
          </a:p>
          <a:p>
            <a:endParaRPr lang="pl-PL" dirty="0"/>
          </a:p>
        </p:txBody>
      </p:sp>
      <p:sp>
        <p:nvSpPr>
          <p:cNvPr id="4" name="Tytuł 3"/>
          <p:cNvSpPr>
            <a:spLocks noGrp="1"/>
          </p:cNvSpPr>
          <p:nvPr>
            <p:ph type="title"/>
          </p:nvPr>
        </p:nvSpPr>
        <p:spPr/>
        <p:txBody>
          <a:bodyPr/>
          <a:lstStyle/>
          <a:p>
            <a:endParaRPr lang="pl-PL"/>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260648"/>
            <a:ext cx="7776863" cy="1368152"/>
          </a:xfrm>
        </p:spPr>
        <p:txBody>
          <a:bodyPr>
            <a:normAutofit/>
          </a:bodyPr>
          <a:lstStyle/>
          <a:p>
            <a:pPr algn="ctr"/>
            <a:r>
              <a:rPr lang="pl-PL" sz="2400" i="1" dirty="0"/>
              <a:t>J</a:t>
            </a:r>
            <a:r>
              <a:rPr lang="pl-PL" sz="2400" b="1" i="1" dirty="0" smtClean="0"/>
              <a:t>ak </a:t>
            </a:r>
            <a:r>
              <a:rPr lang="pl-PL" sz="2400" b="1" i="1" dirty="0" smtClean="0"/>
              <a:t>rodzice mogą pomóc dziecku w nauce </a:t>
            </a:r>
            <a:r>
              <a:rPr lang="pl-PL" sz="2400" i="1" dirty="0"/>
              <a:t/>
            </a:r>
            <a:br>
              <a:rPr lang="pl-PL" sz="2400" i="1" dirty="0"/>
            </a:br>
            <a:r>
              <a:rPr lang="pl-PL" sz="2400" b="1" i="1" dirty="0" smtClean="0"/>
              <a:t>12 </a:t>
            </a:r>
            <a:r>
              <a:rPr lang="pl-PL" sz="2400" b="1" i="1" dirty="0" smtClean="0"/>
              <a:t>kroków</a:t>
            </a:r>
            <a:endParaRPr lang="pl-PL" sz="2400" b="1" dirty="0"/>
          </a:p>
        </p:txBody>
      </p:sp>
      <p:sp>
        <p:nvSpPr>
          <p:cNvPr id="3" name="Symbol zastępczy zawartości 2"/>
          <p:cNvSpPr>
            <a:spLocks noGrp="1"/>
          </p:cNvSpPr>
          <p:nvPr>
            <p:ph sz="quarter" idx="13"/>
          </p:nvPr>
        </p:nvSpPr>
        <p:spPr>
          <a:xfrm>
            <a:off x="251520" y="1412776"/>
            <a:ext cx="8640960" cy="4684799"/>
          </a:xfrm>
        </p:spPr>
        <p:txBody>
          <a:bodyPr>
            <a:normAutofit fontScale="85000" lnSpcReduction="20000"/>
          </a:bodyPr>
          <a:lstStyle/>
          <a:p>
            <a:pPr>
              <a:buNone/>
            </a:pPr>
            <a:r>
              <a:rPr lang="pl-PL" b="1" i="1" dirty="0" smtClean="0">
                <a:solidFill>
                  <a:srgbClr val="C00000"/>
                </a:solidFill>
                <a:latin typeface="+mj-lt"/>
              </a:rPr>
              <a:t>Krok1.    Dziecko musi zrozumieć korzyści, jakie niesie zadanie domowe.</a:t>
            </a:r>
          </a:p>
          <a:p>
            <a:pPr>
              <a:buNone/>
            </a:pPr>
            <a:r>
              <a:rPr lang="pl-PL" dirty="0" smtClean="0"/>
              <a:t> </a:t>
            </a:r>
          </a:p>
          <a:p>
            <a:r>
              <a:rPr lang="pl-PL" dirty="0" smtClean="0">
                <a:solidFill>
                  <a:schemeClr val="tx1"/>
                </a:solidFill>
              </a:rPr>
              <a:t>Jeżeli ty nie jesteś przekonana, że </a:t>
            </a:r>
            <a:r>
              <a:rPr lang="pl-PL" b="1" dirty="0" smtClean="0">
                <a:solidFill>
                  <a:schemeClr val="tx1"/>
                </a:solidFill>
              </a:rPr>
              <a:t>praca</a:t>
            </a:r>
            <a:r>
              <a:rPr lang="pl-PL" dirty="0" smtClean="0">
                <a:solidFill>
                  <a:schemeClr val="tx1"/>
                </a:solidFill>
              </a:rPr>
              <a:t> domowa ma sens, to trudno ci będzie przekonać o tym </a:t>
            </a:r>
            <a:r>
              <a:rPr lang="pl-PL" b="1" dirty="0" smtClean="0">
                <a:solidFill>
                  <a:schemeClr val="tx1"/>
                </a:solidFill>
              </a:rPr>
              <a:t>dziecko</a:t>
            </a:r>
            <a:r>
              <a:rPr lang="pl-PL" dirty="0" smtClean="0">
                <a:solidFill>
                  <a:schemeClr val="tx1"/>
                </a:solidFill>
              </a:rPr>
              <a:t>. Istnieje kilka podstawowych powodów, które sprawiają, że umiarkowana ilość zadania domowego jest korzystna dla </a:t>
            </a:r>
            <a:r>
              <a:rPr lang="pl-PL" b="1" dirty="0" smtClean="0">
                <a:solidFill>
                  <a:schemeClr val="tx1"/>
                </a:solidFill>
              </a:rPr>
              <a:t>dziecka</a:t>
            </a:r>
            <a:r>
              <a:rPr lang="pl-PL" dirty="0" smtClean="0">
                <a:solidFill>
                  <a:schemeClr val="tx1"/>
                </a:solidFill>
              </a:rPr>
              <a:t>:</a:t>
            </a:r>
          </a:p>
          <a:p>
            <a:pPr lvl="0"/>
            <a:r>
              <a:rPr lang="pl-PL" dirty="0" smtClean="0">
                <a:solidFill>
                  <a:schemeClr val="tx1"/>
                </a:solidFill>
              </a:rPr>
              <a:t>Zadanie domowe zmusza dziecko do samodzielnej nauki. Nie zawsze czas spędzony na lekcji wystarczy, by </a:t>
            </a:r>
            <a:r>
              <a:rPr lang="pl-PL" b="1" dirty="0" smtClean="0">
                <a:solidFill>
                  <a:schemeClr val="tx1"/>
                </a:solidFill>
              </a:rPr>
              <a:t>dziecko</a:t>
            </a:r>
            <a:r>
              <a:rPr lang="pl-PL" dirty="0" smtClean="0">
                <a:solidFill>
                  <a:schemeClr val="tx1"/>
                </a:solidFill>
              </a:rPr>
              <a:t> czegoś się nauczyło. Musi materiał samodzielnie przemyśleć i przećwiczyć w domu. </a:t>
            </a:r>
          </a:p>
          <a:p>
            <a:pPr lvl="0"/>
            <a:r>
              <a:rPr lang="pl-PL" dirty="0" smtClean="0">
                <a:solidFill>
                  <a:schemeClr val="tx1"/>
                </a:solidFill>
              </a:rPr>
              <a:t>Czasami zadanie domowe może uczyć czegoś dodatkowego, na co brakuje czasu w trakcie lekcji. Dzięki takim zadaniom dziecko może poszerzać swoje </a:t>
            </a:r>
            <a:r>
              <a:rPr lang="pl-PL" dirty="0" smtClean="0">
                <a:solidFill>
                  <a:schemeClr val="tx1"/>
                </a:solidFill>
              </a:rPr>
              <a:t>horyzonty</a:t>
            </a:r>
            <a:r>
              <a:rPr lang="pl-PL" dirty="0" smtClean="0">
                <a:solidFill>
                  <a:schemeClr val="tx1"/>
                </a:solidFill>
              </a:rPr>
              <a:t>. </a:t>
            </a:r>
          </a:p>
          <a:p>
            <a:r>
              <a:rPr lang="pl-PL" dirty="0" smtClean="0">
                <a:solidFill>
                  <a:schemeClr val="tx1"/>
                </a:solidFill>
              </a:rPr>
              <a:t>Zadanie domowe i konieczność jego odrabiania może także zaszczepić w dziecku samodyscyplinę, umiejętność zarządzania swoim czasem, zdolności organizacyjne i umiejętność koncentracji. Te zdolności z pewnością przydadzą się w przyszłości.</a:t>
            </a:r>
          </a:p>
          <a:p>
            <a:pPr lvl="0"/>
            <a:endParaRPr lang="pl-PL" dirty="0">
              <a:solidFill>
                <a:schemeClr val="tx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0"/>
            <a:ext cx="8686800" cy="785794"/>
          </a:xfrm>
        </p:spPr>
        <p:txBody>
          <a:bodyPr>
            <a:normAutofit/>
          </a:bodyPr>
          <a:lstStyle/>
          <a:p>
            <a:r>
              <a:rPr lang="pl-PL" sz="2400" i="1" dirty="0"/>
              <a:t>J</a:t>
            </a:r>
            <a:r>
              <a:rPr lang="pl-PL" sz="2400" b="1" i="1" dirty="0" smtClean="0"/>
              <a:t>ak </a:t>
            </a:r>
            <a:r>
              <a:rPr lang="pl-PL" sz="2400" b="1" i="1" dirty="0" smtClean="0"/>
              <a:t>rodzice mogą pomóc dziecku w nauce – 12 kroków</a:t>
            </a:r>
            <a:endParaRPr lang="pl-PL" sz="2400" b="1" i="1" dirty="0"/>
          </a:p>
        </p:txBody>
      </p:sp>
      <p:sp>
        <p:nvSpPr>
          <p:cNvPr id="3" name="Symbol zastępczy zawartości 2"/>
          <p:cNvSpPr>
            <a:spLocks noGrp="1"/>
          </p:cNvSpPr>
          <p:nvPr>
            <p:ph sz="quarter" idx="13"/>
          </p:nvPr>
        </p:nvSpPr>
        <p:spPr>
          <a:xfrm>
            <a:off x="214282" y="714356"/>
            <a:ext cx="8777318" cy="5929354"/>
          </a:xfrm>
        </p:spPr>
        <p:txBody>
          <a:bodyPr>
            <a:normAutofit fontScale="25000" lnSpcReduction="20000"/>
          </a:bodyPr>
          <a:lstStyle/>
          <a:p>
            <a:pPr lvl="1">
              <a:buNone/>
            </a:pPr>
            <a:r>
              <a:rPr lang="pl-PL" sz="8000" b="1" i="1" dirty="0" smtClean="0">
                <a:solidFill>
                  <a:srgbClr val="C00000"/>
                </a:solidFill>
                <a:latin typeface="+mj-lt"/>
              </a:rPr>
              <a:t>Krok 2. Pogódź się z faktem, że większość dzieci nie lubi odrabiać zadań </a:t>
            </a:r>
            <a:r>
              <a:rPr lang="pl-PL" sz="8000" b="1" i="1" dirty="0" smtClean="0">
                <a:solidFill>
                  <a:srgbClr val="C00000"/>
                </a:solidFill>
              </a:rPr>
              <a:t>domowych.</a:t>
            </a:r>
          </a:p>
          <a:p>
            <a:pPr lvl="0"/>
            <a:r>
              <a:rPr lang="pl-PL" sz="8000" dirty="0" smtClean="0"/>
              <a:t> </a:t>
            </a:r>
            <a:r>
              <a:rPr lang="pl-PL" sz="8000" dirty="0" smtClean="0">
                <a:solidFill>
                  <a:schemeClr val="tx1"/>
                </a:solidFill>
              </a:rPr>
              <a:t>Gdy wkoło dzieje się mnóstwo ciekawych rzeczy, zwłaszcza w czasach tak przesyconych technologią jakie mamy obecnie, trudno jest sprawić, by zadanie domowe wydawało się dziecku interesujące. Może więc przestań próbować je takim uczynić. Jako rodzic jesteś odpowiedzialna za to, by dziecko odrabiało prace domowe. Wytłumacz mu, więc, że pomimo iż nie jest to tak ciekawe jak gry komputerowe jest jego obowiązkiem, a dodatkowo jest konieczne dla jego dalszego rozwoju. Jednocześnie musisz twardo postawić sprawę i sprecyzować swoje oczekiwania.</a:t>
            </a:r>
          </a:p>
          <a:p>
            <a:pPr lvl="0">
              <a:buNone/>
            </a:pPr>
            <a:r>
              <a:rPr lang="pl-PL" sz="8000" b="1" i="1" dirty="0" smtClean="0">
                <a:solidFill>
                  <a:srgbClr val="C00000"/>
                </a:solidFill>
                <a:latin typeface="+mj-lt"/>
              </a:rPr>
              <a:t>Krok 3. Bądź pomocna, ale nie wywołuj presji. </a:t>
            </a:r>
          </a:p>
          <a:p>
            <a:r>
              <a:rPr lang="pl-PL" sz="8000" dirty="0" smtClean="0">
                <a:solidFill>
                  <a:schemeClr val="tx1"/>
                </a:solidFill>
              </a:rPr>
              <a:t> Możesz prosić, krzyczeć, grozić, przekupywać, tupać i skakać, ale takie zachowanie nie sprawi, że twoje dziecko coś zrobi. Oczywiście jeżeli staniesz nad nim i zagrozisz mu odebraniem pewnych przywilejów, to prawdopodobnie odrobi zadanie domowe. Jednak w ten sposób nie wyrobisz w nim nawyku takiego postępowania. Doprowadzisz jedynie do tego, że zawsze będziesz musiała stać nad dzieckiem i pilnować, żeby zajęło się pracą domową. W ten sposób ty stracisz czas, a dziecko i tak nie nauczy się odpowiedzialności. Zamiast tego:</a:t>
            </a:r>
          </a:p>
          <a:p>
            <a:pPr>
              <a:buNone/>
            </a:pPr>
            <a:r>
              <a:rPr lang="pl-PL" sz="8000" dirty="0" smtClean="0">
                <a:solidFill>
                  <a:schemeClr val="tx1"/>
                </a:solidFill>
                <a:latin typeface="+mj-lt"/>
              </a:rPr>
              <a:t> </a:t>
            </a:r>
            <a:endParaRPr lang="pl-PL" sz="2800" dirty="0" smtClean="0"/>
          </a:p>
          <a:p>
            <a:endParaRPr lang="pl-PL"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8991600" cy="1295400"/>
          </a:xfrm>
          <a:solidFill>
            <a:srgbClr val="FFFF00"/>
          </a:solidFill>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pl-PL" i="1" dirty="0" smtClean="0">
                <a:solidFill>
                  <a:schemeClr val="tx1"/>
                </a:solidFill>
              </a:rPr>
              <a:t>Stwórz dziecku dobre warunki </a:t>
            </a:r>
            <a:br>
              <a:rPr lang="pl-PL" i="1" dirty="0" smtClean="0">
                <a:solidFill>
                  <a:schemeClr val="tx1"/>
                </a:solidFill>
              </a:rPr>
            </a:br>
            <a:r>
              <a:rPr lang="pl-PL" i="1" dirty="0" smtClean="0">
                <a:solidFill>
                  <a:schemeClr val="tx1"/>
                </a:solidFill>
              </a:rPr>
              <a:t>do odrabiania lekcji</a:t>
            </a:r>
            <a:r>
              <a:rPr lang="pl-PL" dirty="0" smtClean="0"/>
              <a:t/>
            </a:r>
            <a:br>
              <a:rPr lang="pl-PL" dirty="0" smtClean="0"/>
            </a:br>
            <a:endParaRPr lang="pl-PL" dirty="0"/>
          </a:p>
        </p:txBody>
      </p:sp>
      <p:sp>
        <p:nvSpPr>
          <p:cNvPr id="3" name="Symbol zastępczy zawartości 2"/>
          <p:cNvSpPr>
            <a:spLocks noGrp="1"/>
          </p:cNvSpPr>
          <p:nvPr>
            <p:ph sz="quarter" idx="13"/>
          </p:nvPr>
        </p:nvSpPr>
        <p:spPr>
          <a:xfrm>
            <a:off x="179512" y="1412776"/>
            <a:ext cx="8812088" cy="5230933"/>
          </a:xfrm>
          <a:solidFill>
            <a:srgbClr val="92D050"/>
          </a:solidFill>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endParaRPr lang="pl-PL" sz="1700" b="1" i="1" dirty="0" smtClean="0">
              <a:solidFill>
                <a:schemeClr val="tx1"/>
              </a:solidFill>
              <a:latin typeface="+mj-lt"/>
              <a:cs typeface="Times New Roman" pitchFamily="18" charset="0"/>
            </a:endParaRPr>
          </a:p>
          <a:p>
            <a:r>
              <a:rPr lang="pl-PL" sz="1700" b="1" i="1" dirty="0" smtClean="0">
                <a:solidFill>
                  <a:schemeClr val="tx1"/>
                </a:solidFill>
                <a:latin typeface="+mj-lt"/>
              </a:rPr>
              <a:t>Wyznacz miejsce do odrabiania lekcji. Powinno być ono dobrze oświetlone i spokojne, tak by nic nie rozpraszało uwagi dziecka. Najlepszy będzie kącik z dala od gadżetów elektronicznych, ruchu i zabawek.</a:t>
            </a:r>
          </a:p>
          <a:p>
            <a:r>
              <a:rPr lang="pl-PL" sz="1700" b="1" i="1" dirty="0" smtClean="0">
                <a:solidFill>
                  <a:schemeClr val="tx1"/>
                </a:solidFill>
                <a:latin typeface="+mj-lt"/>
              </a:rPr>
              <a:t> Upewnij się, że dziecko ma wszystko, czego potrzebuje do odrabiania lekcji. Zrób to zanim usiądzie do pracy, bo inaczej zacznie pielgrzymować w poszukiwaniu brakujących rzeczy, co całkowicie rozproszy jego uwagę. </a:t>
            </a:r>
          </a:p>
          <a:p>
            <a:pPr lvl="0"/>
            <a:r>
              <a:rPr lang="pl-PL" sz="1700" b="1" i="1" dirty="0" smtClean="0">
                <a:solidFill>
                  <a:schemeClr val="tx1"/>
                </a:solidFill>
                <a:latin typeface="+mj-lt"/>
              </a:rPr>
              <a:t>Zachęć dziecko by informowało cię o postępach w pracy domowej oraz dzieliło się z tobą ciekawymi informacjami.</a:t>
            </a:r>
            <a:endParaRPr lang="pl-PL" sz="1700" b="1" i="1" dirty="0" smtClean="0">
              <a:solidFill>
                <a:schemeClr val="tx1"/>
              </a:solidFill>
              <a:latin typeface="+mj-lt"/>
              <a:cs typeface="Times New Roman" pitchFamily="18" charset="0"/>
            </a:endParaRPr>
          </a:p>
          <a:p>
            <a:r>
              <a:rPr lang="pl-PL" sz="1700" b="1" i="1" dirty="0" smtClean="0">
                <a:solidFill>
                  <a:schemeClr val="tx1"/>
                </a:solidFill>
                <a:latin typeface="+mj-lt"/>
                <a:cs typeface="Times New Roman" pitchFamily="18" charset="0"/>
              </a:rPr>
              <a:t>Jeśli w domu jest młodsze rodzeństwo, spraw, by nie przeszkadzało uczniowi w pracy.</a:t>
            </a:r>
          </a:p>
          <a:p>
            <a:r>
              <a:rPr lang="pl-PL" sz="1700" b="1" i="1" dirty="0" smtClean="0">
                <a:solidFill>
                  <a:schemeClr val="tx1"/>
                </a:solidFill>
                <a:latin typeface="+mj-lt"/>
                <a:cs typeface="Times New Roman" pitchFamily="18" charset="0"/>
              </a:rPr>
              <a:t>Są dzieci, które aby dobrze pracować, muszą najpierw pobawić się na podwórku. Ustalcie jednak godzinę, o której trzeba rozpocząć odrabianie lekcji. </a:t>
            </a:r>
          </a:p>
          <a:p>
            <a:r>
              <a:rPr lang="pl-PL" sz="1700" b="1" i="1" dirty="0" smtClean="0">
                <a:solidFill>
                  <a:schemeClr val="tx1"/>
                </a:solidFill>
                <a:latin typeface="+mj-lt"/>
                <a:cs typeface="Times New Roman" pitchFamily="18" charset="0"/>
              </a:rPr>
              <a:t>Jeżeli dziecko jeden raz zapomni odrobić pracę domową, nie denerwuj się, nie wprowadzaj od razu wzmożonej kontroli. Powiedz: Wierzę, że następnym razem będziesz pamiętał?.</a:t>
            </a:r>
          </a:p>
          <a:p>
            <a:r>
              <a:rPr lang="pl-PL" sz="1700" b="1" i="1" dirty="0" smtClean="0">
                <a:solidFill>
                  <a:schemeClr val="tx1"/>
                </a:solidFill>
                <a:latin typeface="+mj-lt"/>
                <a:cs typeface="Times New Roman" pitchFamily="18" charset="0"/>
              </a:rPr>
              <a:t> Pozwalaj czasem na odrabianie lekcji z kolegami. Ustalcie dzień tygodnia i czas, jaki dzieci mogą przeznaczyć na wspólną naukę.</a:t>
            </a:r>
          </a:p>
          <a:p>
            <a:r>
              <a:rPr lang="pl-PL" sz="1700" b="1" i="1" dirty="0" smtClean="0">
                <a:solidFill>
                  <a:schemeClr val="tx1"/>
                </a:solidFill>
                <a:latin typeface="+mj-lt"/>
                <a:cs typeface="Times New Roman" pitchFamily="18" charset="0"/>
              </a:rPr>
              <a:t>Pokaż uczniowi, gdzie i jak szukać informacji w różnych źródłach, np. w encyklopedii. To mu pomoże w rozwiązywaniu testów i pisaniu sprawdzianów w starszych klasach.</a:t>
            </a:r>
            <a:r>
              <a:rPr lang="pl-PL" sz="2900" i="1" dirty="0" smtClean="0"/>
              <a:t/>
            </a:r>
            <a:br>
              <a:rPr lang="pl-PL" sz="2900" i="1" dirty="0" smtClean="0"/>
            </a:br>
            <a:r>
              <a:rPr lang="pl-PL" i="1" dirty="0" smtClean="0"/>
              <a:t/>
            </a:r>
            <a:br>
              <a:rPr lang="pl-PL" i="1" dirty="0" smtClean="0"/>
            </a:br>
            <a:endParaRPr lang="pl-PL" dirty="0" smtClean="0"/>
          </a:p>
          <a:p>
            <a:endParaRPr lang="pl-PL" dirty="0"/>
          </a:p>
        </p:txBody>
      </p:sp>
      <p:pic>
        <p:nvPicPr>
          <p:cNvPr id="10242" name="Picture 2"/>
          <p:cNvPicPr>
            <a:picLocks noChangeAspect="1" noChangeArrowheads="1"/>
          </p:cNvPicPr>
          <p:nvPr/>
        </p:nvPicPr>
        <p:blipFill>
          <a:blip r:embed="rId2" cstate="print"/>
          <a:srcRect/>
          <a:stretch>
            <a:fillRect/>
          </a:stretch>
        </p:blipFill>
        <p:spPr bwMode="auto">
          <a:xfrm>
            <a:off x="6156176" y="5849079"/>
            <a:ext cx="916154" cy="686231"/>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amond(in)">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8991600" cy="1295400"/>
          </a:xfrm>
          <a:solidFill>
            <a:srgbClr val="FFFF00"/>
          </a:solidFill>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pl-PL" i="1" dirty="0" smtClean="0">
                <a:solidFill>
                  <a:schemeClr val="tx1"/>
                </a:solidFill>
              </a:rPr>
              <a:t>Stwórz dziecku dobre warunki </a:t>
            </a:r>
            <a:br>
              <a:rPr lang="pl-PL" i="1" dirty="0" smtClean="0">
                <a:solidFill>
                  <a:schemeClr val="tx1"/>
                </a:solidFill>
              </a:rPr>
            </a:br>
            <a:r>
              <a:rPr lang="pl-PL" i="1" dirty="0" smtClean="0">
                <a:solidFill>
                  <a:schemeClr val="tx1"/>
                </a:solidFill>
              </a:rPr>
              <a:t>do odrabiania lekcji</a:t>
            </a:r>
            <a:r>
              <a:rPr lang="pl-PL" dirty="0" smtClean="0"/>
              <a:t/>
            </a:r>
            <a:br>
              <a:rPr lang="pl-PL" dirty="0" smtClean="0"/>
            </a:br>
            <a:endParaRPr lang="pl-PL" dirty="0"/>
          </a:p>
        </p:txBody>
      </p:sp>
      <p:sp>
        <p:nvSpPr>
          <p:cNvPr id="3" name="Symbol zastępczy zawartości 2"/>
          <p:cNvSpPr>
            <a:spLocks noGrp="1"/>
          </p:cNvSpPr>
          <p:nvPr>
            <p:ph sz="quarter" idx="13"/>
          </p:nvPr>
        </p:nvSpPr>
        <p:spPr>
          <a:xfrm>
            <a:off x="0" y="1142984"/>
            <a:ext cx="8991600" cy="5500725"/>
          </a:xfrm>
          <a:solidFill>
            <a:srgbClr val="92D050"/>
          </a:solidFill>
        </p:spPr>
        <p:style>
          <a:lnRef idx="2">
            <a:schemeClr val="accent1"/>
          </a:lnRef>
          <a:fillRef idx="1">
            <a:schemeClr val="lt1"/>
          </a:fillRef>
          <a:effectRef idx="0">
            <a:schemeClr val="accent1"/>
          </a:effectRef>
          <a:fontRef idx="minor">
            <a:schemeClr val="dk1"/>
          </a:fontRef>
        </p:style>
        <p:txBody>
          <a:bodyPr>
            <a:normAutofit/>
          </a:bodyPr>
          <a:lstStyle/>
          <a:p>
            <a:r>
              <a:rPr lang="pl-PL" sz="2000" b="1" i="1" dirty="0" smtClean="0">
                <a:solidFill>
                  <a:schemeClr val="tx1"/>
                </a:solidFill>
                <a:latin typeface="+mj-lt"/>
                <a:cs typeface="Times New Roman" pitchFamily="18" charset="0"/>
              </a:rPr>
              <a:t>W pomieszczeniu, gdzie odrabia lekcje, musi panować odpowiednia temperatura (20-25°C) oraz cisza, żeby mógł się skupić. </a:t>
            </a:r>
          </a:p>
          <a:p>
            <a:r>
              <a:rPr lang="pl-PL" sz="2000" b="1" i="1" dirty="0" smtClean="0">
                <a:solidFill>
                  <a:schemeClr val="tx1"/>
                </a:solidFill>
                <a:latin typeface="+mj-lt"/>
                <a:cs typeface="Times New Roman" pitchFamily="18" charset="0"/>
              </a:rPr>
              <a:t>Ustaw lampkę po lewej stronie biurka, jeśli jest praworęczne; po prawej, gdy jest leworęczne. Światło nie powinno razić w oczy.</a:t>
            </a:r>
          </a:p>
          <a:p>
            <a:r>
              <a:rPr lang="pl-PL" sz="2000" b="1" i="1" dirty="0" smtClean="0">
                <a:solidFill>
                  <a:schemeClr val="tx1"/>
                </a:solidFill>
                <a:latin typeface="+mj-lt"/>
                <a:cs typeface="Times New Roman" pitchFamily="18" charset="0"/>
              </a:rPr>
              <a:t>Jeżeli miejscem, w którym uczeń odrabia lekcje, musi być kuchenny stół, sprzątnij z niego wszystkie przedmioty, które mogą rozpraszać. Nie powinnaś też odrywać dziecka od nauki. </a:t>
            </a:r>
          </a:p>
          <a:p>
            <a:r>
              <a:rPr lang="pl-PL" sz="2000" b="1" i="1" dirty="0" smtClean="0">
                <a:solidFill>
                  <a:schemeClr val="tx1"/>
                </a:solidFill>
                <a:latin typeface="+mj-lt"/>
                <a:cs typeface="Times New Roman" pitchFamily="18" charset="0"/>
              </a:rPr>
              <a:t>Przypilnuj, aby potrzebne do nauki przybory szkolne były w zasięgu ręki ucznia. Nie może przerywać lekcji, aby np. poszukać ołówka czy flamastra. </a:t>
            </a:r>
          </a:p>
          <a:p>
            <a:pPr>
              <a:buNone/>
            </a:pPr>
            <a:r>
              <a:rPr lang="pl-PL" i="1" dirty="0" smtClean="0"/>
              <a:t/>
            </a:r>
            <a:br>
              <a:rPr lang="pl-PL" i="1" dirty="0" smtClean="0"/>
            </a:br>
            <a:endParaRPr lang="pl-PL" dirty="0" smtClean="0"/>
          </a:p>
          <a:p>
            <a:endParaRPr lang="pl-PL" dirty="0"/>
          </a:p>
        </p:txBody>
      </p:sp>
      <p:pic>
        <p:nvPicPr>
          <p:cNvPr id="4" name="Picture 4"/>
          <p:cNvPicPr>
            <a:picLocks noChangeAspect="1" noChangeArrowheads="1"/>
          </p:cNvPicPr>
          <p:nvPr/>
        </p:nvPicPr>
        <p:blipFill>
          <a:blip r:embed="rId2" cstate="print"/>
          <a:srcRect/>
          <a:stretch>
            <a:fillRect/>
          </a:stretch>
        </p:blipFill>
        <p:spPr bwMode="auto">
          <a:xfrm>
            <a:off x="642910" y="4714884"/>
            <a:ext cx="2643206" cy="1752561"/>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cstate="print"/>
          <a:srcRect/>
          <a:stretch>
            <a:fillRect/>
          </a:stretch>
        </p:blipFill>
        <p:spPr bwMode="auto">
          <a:xfrm>
            <a:off x="3779912" y="4422862"/>
            <a:ext cx="2077957" cy="2077957"/>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cstate="print"/>
          <a:srcRect/>
          <a:stretch>
            <a:fillRect/>
          </a:stretch>
        </p:blipFill>
        <p:spPr bwMode="auto">
          <a:xfrm>
            <a:off x="6143636" y="4643446"/>
            <a:ext cx="2466975" cy="1847850"/>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3" y="1484784"/>
            <a:ext cx="7766248" cy="936104"/>
          </a:xfrm>
        </p:spPr>
        <p:txBody>
          <a:bodyPr>
            <a:normAutofit/>
          </a:bodyPr>
          <a:lstStyle/>
          <a:p>
            <a:r>
              <a:rPr lang="pl-PL" sz="2000" b="1" i="1" dirty="0" smtClean="0"/>
              <a:t>jak rodzice mogą pomóc dziecku w nauce – 12 </a:t>
            </a:r>
            <a:r>
              <a:rPr lang="pl-PL" sz="2000" b="1" i="1" dirty="0" smtClean="0"/>
              <a:t>kroków</a:t>
            </a:r>
            <a:endParaRPr lang="pl-PL" sz="2000" dirty="0"/>
          </a:p>
        </p:txBody>
      </p:sp>
      <p:sp>
        <p:nvSpPr>
          <p:cNvPr id="3" name="Symbol zastępczy zawartości 2"/>
          <p:cNvSpPr>
            <a:spLocks noGrp="1"/>
          </p:cNvSpPr>
          <p:nvPr>
            <p:ph sz="quarter" idx="13"/>
          </p:nvPr>
        </p:nvSpPr>
        <p:spPr>
          <a:xfrm>
            <a:off x="304800" y="2132856"/>
            <a:ext cx="8686800" cy="3672408"/>
          </a:xfrm>
        </p:spPr>
        <p:txBody>
          <a:bodyPr>
            <a:normAutofit fontScale="25000" lnSpcReduction="20000"/>
          </a:bodyPr>
          <a:lstStyle/>
          <a:p>
            <a:pPr>
              <a:buNone/>
            </a:pPr>
            <a:r>
              <a:rPr lang="pl-PL" sz="8000" b="1" i="1" dirty="0" smtClean="0">
                <a:solidFill>
                  <a:srgbClr val="C00000"/>
                </a:solidFill>
                <a:latin typeface="+mj-lt"/>
              </a:rPr>
              <a:t>KROK 4. </a:t>
            </a:r>
          </a:p>
          <a:p>
            <a:pPr>
              <a:buNone/>
            </a:pPr>
            <a:r>
              <a:rPr lang="pl-PL" sz="8000" b="1" i="1" dirty="0" smtClean="0">
                <a:solidFill>
                  <a:srgbClr val="C00000"/>
                </a:solidFill>
                <a:latin typeface="+mj-lt"/>
              </a:rPr>
              <a:t>Rozmawiaj z dzieckiem o pracy domowej, próbuj je nakierować na właściwy tok myślenia. </a:t>
            </a:r>
            <a:r>
              <a:rPr lang="pl-PL" sz="8000" b="1" i="1" dirty="0" smtClean="0">
                <a:latin typeface="+mj-lt"/>
              </a:rPr>
              <a:t> </a:t>
            </a:r>
          </a:p>
          <a:p>
            <a:r>
              <a:rPr lang="pl-PL" sz="8000" dirty="0" smtClean="0">
                <a:solidFill>
                  <a:schemeClr val="tx1"/>
                </a:solidFill>
                <a:latin typeface="+mj-lt"/>
              </a:rPr>
              <a:t>Na początku każdego półrocza usiądź i porozmawiaj z dzieckiem jak powinny wyglądać jego lekcje w najbliższych miesiącach. W ten sposób jasno ustalicie, jakie są twoje oczekiwania względem dziecka, jaka nagroda czeka je za obowiązkowe i regularne odrabianie lekcji, a jaka kara za niewykonanie swoich obowiązków.</a:t>
            </a:r>
          </a:p>
          <a:p>
            <a:pPr lvl="0"/>
            <a:r>
              <a:rPr lang="pl-PL" sz="8000" dirty="0" smtClean="0">
                <a:solidFill>
                  <a:schemeClr val="tx1"/>
                </a:solidFill>
                <a:latin typeface="+mj-lt"/>
              </a:rPr>
              <a:t>Dostosuj się do rytmu pracy twojego dziecka. Nie narzucaj mu pory odrabiania lekcji. Usiądźcie razem i porozmawiajcie o tym jak będzie dla niego lepiej. Uzgodnij z dzieckiem, czy chce odrabiać lekcje przed obiadem, po obiedzie, czy może połowę zadań woli zrobić przed obiadem, a drugą </a:t>
            </a:r>
            <a:r>
              <a:rPr lang="pl-PL" sz="8000" dirty="0" smtClean="0">
                <a:solidFill>
                  <a:schemeClr val="tx1"/>
                </a:solidFill>
                <a:latin typeface="+mj-lt"/>
              </a:rPr>
              <a:t>połowę po. </a:t>
            </a:r>
            <a:r>
              <a:rPr lang="pl-PL" sz="8000" dirty="0" smtClean="0">
                <a:solidFill>
                  <a:schemeClr val="tx1"/>
                </a:solidFill>
                <a:latin typeface="+mj-lt"/>
              </a:rPr>
              <a:t>Jedyną zasadą, jaką musisz wprowadzić jest zakaz pozostawiania pracy domowej na ostatnią chwilę. Postaraj się, żeby obiad był w miarę możliwości o stałej porze. </a:t>
            </a:r>
          </a:p>
          <a:p>
            <a:pPr>
              <a:buNone/>
            </a:pPr>
            <a:r>
              <a:rPr lang="pl-PL" sz="8000" dirty="0" smtClean="0">
                <a:solidFill>
                  <a:schemeClr val="tx1"/>
                </a:solidFill>
                <a:latin typeface="+mj-lt"/>
              </a:rPr>
              <a:t> `</a:t>
            </a:r>
            <a:endParaRPr lang="pl-PL"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755576" y="731520"/>
            <a:ext cx="7488832" cy="5649808"/>
          </a:xfrm>
        </p:spPr>
        <p:txBody>
          <a:bodyPr>
            <a:normAutofit/>
          </a:bodyPr>
          <a:lstStyle/>
          <a:p>
            <a:pPr lvl="0"/>
            <a:r>
              <a:rPr lang="pl-PL" sz="2000" dirty="0" smtClean="0">
                <a:solidFill>
                  <a:schemeClr val="tx1"/>
                </a:solidFill>
                <a:latin typeface="+mj-lt"/>
              </a:rPr>
              <a:t>Dowiedz się czy są jakieś zagadnienia, z którymi dziecko ma szczególne trudności. Być może potrzebuje pomocy starszego rodzeństwa lub korepetytora. </a:t>
            </a:r>
          </a:p>
          <a:p>
            <a:pPr lvl="0"/>
            <a:r>
              <a:rPr lang="pl-PL" sz="2000" dirty="0" smtClean="0">
                <a:solidFill>
                  <a:schemeClr val="tx1"/>
                </a:solidFill>
                <a:latin typeface="+mj-lt"/>
              </a:rPr>
              <a:t>Pomóż dziecku rozdzielić zadania na mniej lub bardziej czasochłonne. Ważne by zaczęło od tego, co zajmie mu najwięcej czasu, gdyż na początku nauki będzie miało więcej energii i uwinie się z nim znacznie szybciej.  </a:t>
            </a:r>
          </a:p>
          <a:p>
            <a:r>
              <a:rPr lang="pl-PL" sz="2000" dirty="0" smtClean="0">
                <a:solidFill>
                  <a:schemeClr val="tx1"/>
                </a:solidFill>
                <a:latin typeface="+mj-lt"/>
              </a:rPr>
              <a:t>Zgódź się na czas wolny od pracy domowej. Może to być np. piątkowy wieczór lub niedziela. Ale od razu ustal, że zamiast tego dziecko musi odrobić wszystkie zadania domowe w sobotę.</a:t>
            </a:r>
          </a:p>
          <a:p>
            <a:pPr lvl="0"/>
            <a:endParaRPr lang="pl-PL" sz="2000" dirty="0" smtClean="0">
              <a:solidFill>
                <a:schemeClr val="tx1"/>
              </a:solidFill>
              <a:latin typeface="+mj-lt"/>
            </a:endParaRPr>
          </a:p>
          <a:p>
            <a:pPr>
              <a:buNone/>
            </a:pPr>
            <a:r>
              <a:rPr lang="pl-PL" sz="2000" dirty="0" smtClean="0">
                <a:solidFill>
                  <a:schemeClr val="tx1"/>
                </a:solidFill>
                <a:latin typeface="+mj-lt"/>
              </a:rPr>
              <a:t>       </a:t>
            </a:r>
          </a:p>
          <a:p>
            <a:pPr lvl="0">
              <a:buNone/>
            </a:pPr>
            <a:endParaRPr lang="pl-PL" sz="2000" dirty="0" smtClean="0">
              <a:solidFill>
                <a:schemeClr val="tx1"/>
              </a:solidFill>
              <a:latin typeface="+mj-lt"/>
            </a:endParaRPr>
          </a:p>
          <a:p>
            <a:pPr lvl="0"/>
            <a:endParaRPr lang="pl-PL" sz="2000" dirty="0">
              <a:latin typeface="+mj-l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395536" y="692696"/>
            <a:ext cx="8596064" cy="5387429"/>
          </a:xfrm>
        </p:spPr>
        <p:txBody>
          <a:bodyPr>
            <a:noAutofit/>
          </a:bodyPr>
          <a:lstStyle/>
          <a:p>
            <a:pPr>
              <a:buNone/>
            </a:pPr>
            <a:r>
              <a:rPr lang="pl-PL" sz="2000" b="1" i="1" dirty="0" smtClean="0">
                <a:solidFill>
                  <a:srgbClr val="C00000"/>
                </a:solidFill>
                <a:latin typeface="+mj-lt"/>
              </a:rPr>
              <a:t>KROK 5. </a:t>
            </a:r>
          </a:p>
          <a:p>
            <a:pPr>
              <a:buNone/>
            </a:pPr>
            <a:r>
              <a:rPr lang="pl-PL" sz="2000" b="1" i="1" dirty="0" smtClean="0">
                <a:solidFill>
                  <a:srgbClr val="C00000"/>
                </a:solidFill>
                <a:latin typeface="+mj-lt"/>
              </a:rPr>
              <a:t>Użyj pochwał i nagród, by zmotywować dziecko do nauki. </a:t>
            </a:r>
            <a:endParaRPr lang="pl-PL" sz="2000" dirty="0" smtClean="0">
              <a:latin typeface="+mj-lt"/>
            </a:endParaRPr>
          </a:p>
          <a:p>
            <a:r>
              <a:rPr lang="pl-PL" sz="2000" dirty="0" smtClean="0">
                <a:solidFill>
                  <a:schemeClr val="tx1"/>
                </a:solidFill>
                <a:latin typeface="+mj-lt"/>
              </a:rPr>
              <a:t>Chwalenie dobrze odrobionego zadania zmotywuje dziecko znacznie bardziej, niż krytykowanie tego, które poszło mu gorzej. Skupianie się na tym, co pozytywne pozwala zdjąć z dziecka napięcie związane z koniecznością odrobienia zadania domowego.</a:t>
            </a:r>
          </a:p>
          <a:p>
            <a:pPr lvl="0"/>
            <a:r>
              <a:rPr lang="pl-PL" sz="2000" dirty="0" smtClean="0">
                <a:solidFill>
                  <a:schemeClr val="tx1"/>
                </a:solidFill>
                <a:latin typeface="+mj-lt"/>
              </a:rPr>
              <a:t>Bądź ostrożna używając nagród jako bodźca do odrabiania lekcji. Ważniejsze jest, by skupić się na wewnętrznych czynnikach motywacyjnych. Spraw, by dziecko czuło satysfakcję z tego, że odrobiło zadanie, a nie dlatego, że coś za to dostanie. Możesz oczywiście nagrodzić dziecko za jakiś wyjątkowy projekt lub za postępy w nauce w danym półroczu, ale nagrody materialne za każde odrobione zadanie są zdecydowanie niewskazane. </a:t>
            </a:r>
          </a:p>
          <a:p>
            <a:pPr lvl="0"/>
            <a:r>
              <a:rPr lang="pl-PL" sz="2000" dirty="0" smtClean="0">
                <a:solidFill>
                  <a:schemeClr val="tx1"/>
                </a:solidFill>
                <a:latin typeface="+mj-lt"/>
              </a:rPr>
              <a:t>Nagrodą za odrobienie pracy domowej może być zapewnienie, że jesteś dumna z dziecka, jego obowiązkowości i tego jak organizuje swój czas i pracę. Ważne, by zawsze sprecyzować, z czego wynika twoja duma, żeby dziecko wiedziało, co ma robić by utrzymać taki stan rzeczy. Istotne jest to, by dziecko wiedziało, że robi coś dobrze i należy go w tym stale utwierdzać.</a:t>
            </a:r>
          </a:p>
          <a:p>
            <a:pPr>
              <a:buNone/>
            </a:pPr>
            <a:r>
              <a:rPr lang="pl-PL" sz="2000" dirty="0" smtClean="0">
                <a:solidFill>
                  <a:schemeClr val="tx1"/>
                </a:solidFill>
                <a:latin typeface="+mj-lt"/>
              </a:rPr>
              <a:t>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428604"/>
            <a:ext cx="8686800" cy="838200"/>
          </a:xfrm>
        </p:spPr>
        <p:txBody>
          <a:bodyPr>
            <a:normAutofit/>
          </a:bodyPr>
          <a:lstStyle/>
          <a:p>
            <a:r>
              <a:rPr lang="pl-PL" sz="2400" b="1" i="1" dirty="0" smtClean="0"/>
              <a:t>jak rodzice mogą pomóc dziecku w nauce – 12 </a:t>
            </a:r>
            <a:r>
              <a:rPr lang="pl-PL" sz="2400" b="1" i="1" dirty="0" smtClean="0"/>
              <a:t>kroków</a:t>
            </a:r>
            <a:endParaRPr lang="pl-PL" sz="2400" dirty="0"/>
          </a:p>
        </p:txBody>
      </p:sp>
      <p:sp>
        <p:nvSpPr>
          <p:cNvPr id="3" name="Symbol zastępczy zawartości 2"/>
          <p:cNvSpPr>
            <a:spLocks noGrp="1"/>
          </p:cNvSpPr>
          <p:nvPr>
            <p:ph sz="quarter" idx="13"/>
          </p:nvPr>
        </p:nvSpPr>
        <p:spPr>
          <a:xfrm>
            <a:off x="1043608" y="1412776"/>
            <a:ext cx="7632848" cy="4161616"/>
          </a:xfrm>
        </p:spPr>
        <p:txBody>
          <a:bodyPr>
            <a:normAutofit lnSpcReduction="10000"/>
          </a:bodyPr>
          <a:lstStyle/>
          <a:p>
            <a:pPr lvl="0"/>
            <a:r>
              <a:rPr lang="pl-PL" sz="2200" dirty="0" smtClean="0">
                <a:solidFill>
                  <a:schemeClr val="tx1"/>
                </a:solidFill>
                <a:latin typeface="+mj-lt"/>
              </a:rPr>
              <a:t>Nie krzycz na dziecko za słabe wyniki. Jeżeli dziecko opuszcza się w wykonywaniu swoich obowiązków, nie krzycz na nie. Zachowaj jasne przesłanie, przypomnij dziecku, co ustaliliście na początku półrocza i daj mu do zrozumienia, że jesteś rozczarowana. Będzie to dla niego jasny sygnał, że musi się bardziej postarać, by sprostać twoim oczekiwaniom.  </a:t>
            </a:r>
          </a:p>
          <a:p>
            <a:pPr lvl="0"/>
            <a:r>
              <a:rPr lang="pl-PL" sz="2200" dirty="0" smtClean="0">
                <a:solidFill>
                  <a:schemeClr val="tx1"/>
                </a:solidFill>
                <a:latin typeface="+mj-lt"/>
              </a:rPr>
              <a:t>Stale utrzymuj motywację dziecka na wysokim poziomie. Za obowiązkowość nagradzaj je wspólnym wyjściem na spacer, na pizzę, do zoo lub po prostu pograj z dzieckiem w jego ulubioną grę. Wspólne spędzanie czasu i podkreślanie zadowolenia z zachowania dziecka będzie je motywowało do dalszej pracy.</a:t>
            </a:r>
          </a:p>
          <a:p>
            <a:endParaRPr lang="pl-PL" dirty="0"/>
          </a:p>
        </p:txBody>
      </p:sp>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 y="357166"/>
            <a:ext cx="8991600" cy="795358"/>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a:noAutofit/>
          </a:bodyPr>
          <a:lstStyle/>
          <a:p>
            <a:pPr algn="ctr"/>
            <a:r>
              <a:rPr lang="pl-PL" sz="2800" b="1" dirty="0" smtClean="0">
                <a:solidFill>
                  <a:srgbClr val="002060"/>
                </a:solidFill>
              </a:rPr>
              <a:t>JAK  MOTYWOWAĆ  DZIECKO DO NAUKI.</a:t>
            </a:r>
            <a:br>
              <a:rPr lang="pl-PL" sz="2800" b="1" dirty="0" smtClean="0">
                <a:solidFill>
                  <a:srgbClr val="002060"/>
                </a:solidFill>
              </a:rPr>
            </a:br>
            <a:r>
              <a:rPr lang="pl-PL" sz="2800" b="1" dirty="0" smtClean="0">
                <a:solidFill>
                  <a:srgbClr val="002060"/>
                </a:solidFill>
              </a:rPr>
              <a:t>  ROLA RODZICÓW.</a:t>
            </a:r>
            <a:r>
              <a:rPr lang="pl-PL" sz="2800" dirty="0" smtClean="0">
                <a:solidFill>
                  <a:srgbClr val="002060"/>
                </a:solidFill>
              </a:rPr>
              <a:t/>
            </a:r>
            <a:br>
              <a:rPr lang="pl-PL" sz="2800" dirty="0" smtClean="0">
                <a:solidFill>
                  <a:srgbClr val="002060"/>
                </a:solidFill>
              </a:rPr>
            </a:br>
            <a:r>
              <a:rPr lang="pl-PL" sz="2800" dirty="0" smtClean="0">
                <a:solidFill>
                  <a:srgbClr val="002060"/>
                </a:solidFill>
              </a:rPr>
              <a:t> </a:t>
            </a:r>
            <a:endParaRPr lang="pl-PL" sz="2800" dirty="0">
              <a:solidFill>
                <a:srgbClr val="002060"/>
              </a:solidFill>
            </a:endParaRPr>
          </a:p>
        </p:txBody>
      </p:sp>
      <p:pic>
        <p:nvPicPr>
          <p:cNvPr id="15363" name="Picture 3"/>
          <p:cNvPicPr>
            <a:picLocks noChangeAspect="1" noChangeArrowheads="1"/>
          </p:cNvPicPr>
          <p:nvPr/>
        </p:nvPicPr>
        <p:blipFill>
          <a:blip r:embed="rId2" cstate="print"/>
          <a:srcRect/>
          <a:stretch>
            <a:fillRect/>
          </a:stretch>
        </p:blipFill>
        <p:spPr bwMode="auto">
          <a:xfrm>
            <a:off x="2267744" y="4494605"/>
            <a:ext cx="4608512" cy="2174756"/>
          </a:xfrm>
          <a:prstGeom prst="rect">
            <a:avLst/>
          </a:prstGeom>
          <a:noFill/>
          <a:ln w="9525">
            <a:noFill/>
            <a:miter lim="800000"/>
            <a:headEnd/>
            <a:tailEnd/>
          </a:ln>
          <a:effectLst/>
        </p:spPr>
      </p:pic>
      <p:sp>
        <p:nvSpPr>
          <p:cNvPr id="15364" name="Rectangle 4"/>
          <p:cNvSpPr>
            <a:spLocks noChangeArrowheads="1"/>
          </p:cNvSpPr>
          <p:nvPr/>
        </p:nvSpPr>
        <p:spPr bwMode="auto">
          <a:xfrm>
            <a:off x="214282" y="830995"/>
            <a:ext cx="892971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1" u="none" strike="noStrike" cap="none" normalizeH="0" baseline="0" dirty="0" smtClean="0">
              <a:ln>
                <a:noFill/>
              </a:ln>
              <a:solidFill>
                <a:schemeClr val="tx1"/>
              </a:solidFill>
              <a:effectLst/>
              <a:latin typeface="TimesNewRoman"/>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pl-PL" sz="1400" i="1" dirty="0" smtClean="0">
              <a:latin typeface="TimesNewRoman"/>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2000" b="1" u="none" strike="noStrike" cap="none" normalizeH="0" baseline="0" dirty="0" smtClean="0">
                <a:ln>
                  <a:noFill/>
                </a:ln>
                <a:solidFill>
                  <a:schemeClr val="tx1"/>
                </a:solidFill>
                <a:effectLst/>
                <a:latin typeface="+mj-lt"/>
                <a:ea typeface="Times New Roman" pitchFamily="18" charset="0"/>
                <a:cs typeface="Times New Roman" pitchFamily="18" charset="0"/>
              </a:rPr>
              <a:t> SAMA OBECNOŚĆ RODZICÓW NA ZEBRANIU W SZKOLE JEST DLA DZIECKA BARDZO ISTOTNA.</a:t>
            </a:r>
            <a:r>
              <a:rPr kumimoji="0" lang="pl-PL" sz="2000" b="1"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pl-PL" sz="2000" b="1" u="none" strike="noStrike" cap="none" normalizeH="0" baseline="0" dirty="0" smtClean="0">
                <a:ln>
                  <a:noFill/>
                </a:ln>
                <a:solidFill>
                  <a:schemeClr val="tx1"/>
                </a:solidFill>
                <a:effectLst/>
                <a:latin typeface="+mj-lt"/>
                <a:ea typeface="Times New Roman" pitchFamily="18" charset="0"/>
                <a:cs typeface="Times New Roman" pitchFamily="18" charset="0"/>
              </a:rPr>
              <a:t>ŚWIADCZY BOWIEM O ZAINTERESOWANIU PROBLEMAMI SYNA, CZY CÓRKI, O TYM, ŻE SĄ DLA RODZICÓW WAŻNI.</a:t>
            </a:r>
            <a:r>
              <a:rPr lang="pl-PL" sz="2000" dirty="0" smtClean="0">
                <a:latin typeface="+mj-lt"/>
              </a:rPr>
              <a:t> </a:t>
            </a:r>
          </a:p>
          <a:p>
            <a:r>
              <a:rPr lang="pl-PL" sz="1600" b="1" dirty="0" smtClean="0">
                <a:latin typeface="+mj-lt"/>
              </a:rPr>
              <a:t>Jednak równie ważne jest zachowanie ojca, czy matki po przyjściu do domu i sposób przekazania informacji o zebraniu. Dziecko oczekując na powrót rodzica z wywiadówki przeżywa duży stres i to nie tylko to, które ma coś na sumieniu. Po powrocie do domu :</a:t>
            </a:r>
            <a:endParaRPr lang="pl-PL" sz="1600" b="1" dirty="0" smtClean="0">
              <a:solidFill>
                <a:srgbClr val="C00000"/>
              </a:solidFill>
              <a:latin typeface="+mj-lt"/>
            </a:endParaRPr>
          </a:p>
          <a:p>
            <a:pPr lvl="0"/>
            <a:r>
              <a:rPr lang="pl-PL" sz="1600" b="1" i="1" dirty="0" smtClean="0">
                <a:solidFill>
                  <a:srgbClr val="C00000"/>
                </a:solidFill>
              </a:rPr>
              <a:t>NIE ZACZYNAJCIE OD              </a:t>
            </a:r>
            <a:r>
              <a:rPr lang="pl-PL" sz="1600" b="1" i="1" dirty="0" smtClean="0">
                <a:solidFill>
                  <a:srgbClr val="C00000"/>
                </a:solidFill>
              </a:rPr>
              <a:t>    ZNAJDŹCIE </a:t>
            </a:r>
            <a:r>
              <a:rPr lang="pl-PL" sz="1600" b="1" i="1" dirty="0" smtClean="0">
                <a:solidFill>
                  <a:srgbClr val="C00000"/>
                </a:solidFill>
              </a:rPr>
              <a:t>CZAS NA              </a:t>
            </a:r>
            <a:r>
              <a:rPr lang="pl-PL" sz="1600" b="1" i="1" dirty="0" smtClean="0">
                <a:solidFill>
                  <a:srgbClr val="C00000"/>
                </a:solidFill>
              </a:rPr>
              <a:t>POWSTRZYMAJCIE </a:t>
            </a:r>
            <a:r>
              <a:rPr lang="pl-PL" sz="1600" b="1" i="1" dirty="0" smtClean="0">
                <a:solidFill>
                  <a:srgbClr val="C00000"/>
                </a:solidFill>
              </a:rPr>
              <a:t>EMOCJE                                                      INFORMACJI NEGATYWNY CH                 </a:t>
            </a:r>
            <a:r>
              <a:rPr lang="pl-PL" sz="1600" b="1" i="1" dirty="0" smtClean="0">
                <a:solidFill>
                  <a:srgbClr val="C00000"/>
                </a:solidFill>
              </a:rPr>
              <a:t>ROZMOWĘ</a:t>
            </a:r>
            <a:r>
              <a:rPr lang="pl-PL" sz="1600" b="1" dirty="0" smtClean="0">
                <a:solidFill>
                  <a:srgbClr val="C00000"/>
                </a:solidFill>
                <a:latin typeface="+mj-lt"/>
              </a:rPr>
              <a:t>                                                                       </a:t>
            </a:r>
            <a:r>
              <a:rPr lang="pl-PL" sz="1600" b="1" i="1" dirty="0" smtClean="0">
                <a:solidFill>
                  <a:srgbClr val="C00000"/>
                </a:solidFill>
              </a:rPr>
              <a:t>Nie krzyczcie „Koniec z telewizją dopóki nie poprawisz ocen” itp.</a:t>
            </a:r>
            <a:endParaRPr lang="pl-PL" sz="1600" b="1" dirty="0" smtClean="0">
              <a:solidFill>
                <a:srgbClr val="C00000"/>
              </a:solidFill>
            </a:endParaRPr>
          </a:p>
          <a:p>
            <a:pPr lvl="0"/>
            <a:r>
              <a:rPr lang="pl-PL" sz="1600" b="1" i="1" dirty="0" smtClean="0">
                <a:solidFill>
                  <a:srgbClr val="C00000"/>
                </a:solidFill>
              </a:rPr>
              <a:t>Mówcie o swoich odczuciach. Np. miło mi było, gdy pani Cię pochwaliła lub</a:t>
            </a:r>
            <a:r>
              <a:rPr lang="pl-PL" sz="1600" b="1" dirty="0">
                <a:solidFill>
                  <a:srgbClr val="C00000"/>
                </a:solidFill>
              </a:rPr>
              <a:t> </a:t>
            </a:r>
            <a:r>
              <a:rPr lang="pl-PL" sz="1600" b="1" i="1" dirty="0" smtClean="0">
                <a:solidFill>
                  <a:srgbClr val="C00000"/>
                </a:solidFill>
              </a:rPr>
              <a:t>zmartwiło mnie Twoje zachowanie w szkole.</a:t>
            </a:r>
            <a:r>
              <a:rPr lang="pl-PL" sz="1600" b="1" dirty="0">
                <a:solidFill>
                  <a:srgbClr val="C00000"/>
                </a:solidFill>
              </a:rPr>
              <a:t> </a:t>
            </a:r>
            <a:r>
              <a:rPr lang="pl-PL" sz="1600" b="1" i="1" dirty="0" smtClean="0">
                <a:solidFill>
                  <a:srgbClr val="C00000"/>
                </a:solidFill>
              </a:rPr>
              <a:t>Gdy są problemy- wspólnie ustalcie ich rozwiązanie</a:t>
            </a:r>
            <a:endParaRPr lang="pl-PL" sz="1600" b="1" dirty="0" smtClean="0">
              <a:solidFill>
                <a:srgbClr val="C00000"/>
              </a:solidFill>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pl-PL"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Effect transition="in" filter="checkerboard(across)">
                                      <p:cBhvr>
                                        <p:cTn id="13"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764704"/>
            <a:ext cx="8208911" cy="1368152"/>
          </a:xfrm>
        </p:spPr>
        <p:txBody>
          <a:bodyPr>
            <a:normAutofit/>
          </a:bodyPr>
          <a:lstStyle/>
          <a:p>
            <a:pPr marL="0" indent="0">
              <a:buNone/>
            </a:pPr>
            <a:r>
              <a:rPr lang="pl-PL" sz="2400" i="1" dirty="0"/>
              <a:t>J</a:t>
            </a:r>
            <a:r>
              <a:rPr lang="pl-PL" sz="2400" b="1" i="1" dirty="0" smtClean="0"/>
              <a:t>ak rodzice mogą pomóc dziecku w nauce – 12 kroków </a:t>
            </a:r>
            <a:endParaRPr lang="pl-PL" sz="2400" dirty="0"/>
          </a:p>
        </p:txBody>
      </p:sp>
      <p:sp>
        <p:nvSpPr>
          <p:cNvPr id="3" name="Symbol zastępczy zawartości 2"/>
          <p:cNvSpPr>
            <a:spLocks noGrp="1"/>
          </p:cNvSpPr>
          <p:nvPr>
            <p:ph sz="quarter" idx="13"/>
          </p:nvPr>
        </p:nvSpPr>
        <p:spPr>
          <a:xfrm>
            <a:off x="304800" y="1556793"/>
            <a:ext cx="8659688" cy="4392488"/>
          </a:xfrm>
        </p:spPr>
        <p:txBody>
          <a:bodyPr>
            <a:normAutofit fontScale="25000" lnSpcReduction="20000"/>
          </a:bodyPr>
          <a:lstStyle/>
          <a:p>
            <a:pPr lvl="1">
              <a:buNone/>
            </a:pPr>
            <a:r>
              <a:rPr lang="pl-PL" sz="8000" b="1" i="1" dirty="0" smtClean="0">
                <a:solidFill>
                  <a:srgbClr val="C00000"/>
                </a:solidFill>
                <a:latin typeface="+mj-lt"/>
              </a:rPr>
              <a:t>KROK 6.</a:t>
            </a:r>
          </a:p>
          <a:p>
            <a:pPr lvl="1">
              <a:buNone/>
            </a:pPr>
            <a:r>
              <a:rPr lang="pl-PL" sz="8000" b="1" i="1" dirty="0" smtClean="0">
                <a:solidFill>
                  <a:srgbClr val="C00000"/>
                </a:solidFill>
                <a:latin typeface="+mj-lt"/>
              </a:rPr>
              <a:t> Przenieś swoją odpowiedzialność na dziecko.</a:t>
            </a:r>
            <a:r>
              <a:rPr lang="pl-PL" sz="8000" i="1" dirty="0" smtClean="0">
                <a:solidFill>
                  <a:srgbClr val="C00000"/>
                </a:solidFill>
                <a:latin typeface="+mj-lt"/>
              </a:rPr>
              <a:t> </a:t>
            </a:r>
          </a:p>
          <a:p>
            <a:pPr lvl="0"/>
            <a:r>
              <a:rPr lang="pl-PL" sz="8000" dirty="0" smtClean="0">
                <a:solidFill>
                  <a:schemeClr val="tx1"/>
                </a:solidFill>
                <a:latin typeface="+mj-lt"/>
              </a:rPr>
              <a:t>Może ci się to wydawać bardzo trudne, zwłaszcza jeżeli masz poczucie, że to ty odpowiadasz za prace domowe twojego dziecka. </a:t>
            </a:r>
          </a:p>
          <a:p>
            <a:pPr lvl="0"/>
            <a:r>
              <a:rPr lang="pl-PL" sz="8000" dirty="0" smtClean="0">
                <a:solidFill>
                  <a:schemeClr val="tx1"/>
                </a:solidFill>
                <a:latin typeface="+mj-lt"/>
              </a:rPr>
              <a:t>Pamiętaj, że nie musisz nosić na swoich barkach odpowiedzialności za coś, co należy do obowiązków twojego dziecka. Ważne, żebyś okazała mu wsparcie i zapewniła odpowiednie warunki do nauki.</a:t>
            </a:r>
          </a:p>
          <a:p>
            <a:pPr lvl="0"/>
            <a:r>
              <a:rPr lang="pl-PL" sz="8000" dirty="0" smtClean="0">
                <a:solidFill>
                  <a:schemeClr val="tx1"/>
                </a:solidFill>
                <a:latin typeface="+mj-lt"/>
              </a:rPr>
              <a:t> Odpowiedzialność za wykonanie pracy domowej powinna spoczywać na dziecku. </a:t>
            </a:r>
          </a:p>
          <a:p>
            <a:pPr lvl="0"/>
            <a:r>
              <a:rPr lang="pl-PL" sz="8000" dirty="0" smtClean="0">
                <a:solidFill>
                  <a:schemeClr val="tx1"/>
                </a:solidFill>
                <a:latin typeface="+mj-lt"/>
              </a:rPr>
              <a:t>Jeżeli kilka razy wyciągniesz konsekwencje z nieodrobienia lekcji, dziecko poczuje, że należy to do jego obowiązków i że to ono odpowiada za niewywiązanie się z zadania. </a:t>
            </a:r>
          </a:p>
          <a:p>
            <a:pPr lvl="0"/>
            <a:r>
              <a:rPr lang="pl-PL" sz="8000" dirty="0" smtClean="0">
                <a:solidFill>
                  <a:schemeClr val="tx1"/>
                </a:solidFill>
                <a:latin typeface="+mj-lt"/>
              </a:rPr>
              <a:t>Nie oznacza to, że masz się nie interesować tematem. Chodzi o to, by wyrobić w dziecku świadomość, że ponosi odpowiedzialność za pewne aspekty swojego życia. </a:t>
            </a:r>
          </a:p>
          <a:p>
            <a:pPr lvl="0"/>
            <a:r>
              <a:rPr lang="pl-PL" sz="8000" dirty="0" smtClean="0">
                <a:solidFill>
                  <a:schemeClr val="tx1"/>
                </a:solidFill>
                <a:latin typeface="+mj-lt"/>
              </a:rPr>
              <a:t>Oczywiście, jeżeli twoje dziecko ma problemy z nauką lub inne problemy zdrowotne, twoja pomoc i zaangażowanie będą konieczne. Nie bój się zasięgnąć porady specjalisty w tej sprawie</a:t>
            </a:r>
          </a:p>
          <a:p>
            <a:endParaRPr lang="pl-PL" dirty="0"/>
          </a:p>
        </p:txBody>
      </p:sp>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endParaRPr lang="pl-PL" sz="2400" dirty="0"/>
          </a:p>
        </p:txBody>
      </p:sp>
      <p:sp>
        <p:nvSpPr>
          <p:cNvPr id="3" name="Symbol zastępczy zawartości 2"/>
          <p:cNvSpPr>
            <a:spLocks noGrp="1"/>
          </p:cNvSpPr>
          <p:nvPr>
            <p:ph sz="quarter" idx="13"/>
          </p:nvPr>
        </p:nvSpPr>
        <p:spPr>
          <a:xfrm>
            <a:off x="1143000" y="731520"/>
            <a:ext cx="6741368" cy="4065632"/>
          </a:xfrm>
        </p:spPr>
        <p:txBody>
          <a:bodyPr>
            <a:normAutofit/>
          </a:bodyPr>
          <a:lstStyle/>
          <a:p>
            <a:pPr lvl="0">
              <a:buNone/>
            </a:pPr>
            <a:r>
              <a:rPr lang="pl-PL" sz="2000" b="1" i="1" dirty="0" smtClean="0">
                <a:solidFill>
                  <a:srgbClr val="C00000"/>
                </a:solidFill>
              </a:rPr>
              <a:t>KROK 7.</a:t>
            </a:r>
          </a:p>
          <a:p>
            <a:pPr lvl="0">
              <a:buNone/>
            </a:pPr>
            <a:r>
              <a:rPr lang="pl-PL" sz="2000" b="1" i="1" dirty="0" smtClean="0">
                <a:solidFill>
                  <a:srgbClr val="C00000"/>
                </a:solidFill>
              </a:rPr>
              <a:t>Nie odrabiaj zadań za dziecko.</a:t>
            </a:r>
          </a:p>
          <a:p>
            <a:pPr lvl="0">
              <a:buNone/>
            </a:pPr>
            <a:endParaRPr lang="pl-PL" sz="2400" dirty="0" smtClean="0">
              <a:solidFill>
                <a:srgbClr val="C00000"/>
              </a:solidFill>
            </a:endParaRPr>
          </a:p>
          <a:p>
            <a:pPr>
              <a:buNone/>
            </a:pPr>
            <a:r>
              <a:rPr lang="pl-PL" sz="2000" dirty="0" smtClean="0">
                <a:solidFill>
                  <a:schemeClr val="tx1"/>
                </a:solidFill>
              </a:rPr>
              <a:t>	</a:t>
            </a:r>
            <a:r>
              <a:rPr lang="pl-PL" sz="2000" dirty="0" smtClean="0">
                <a:solidFill>
                  <a:schemeClr val="tx1"/>
                </a:solidFill>
                <a:latin typeface="+mj-lt"/>
              </a:rPr>
              <a:t> Jeżeli praca domowa ma być wykonana przez dziecko samodzielnie, trzymaj się od tego z dala. Zbyt duże zaangażowanie ze strony rodziców zniweluje korzyści, które dziecko miało osiągnąć z samodzielnej pracy. Praca domowa to świetny sposób, by dziecko zyskało umiejętność samodzielnego uczenia się, która będzie mu przydatna przez całe życie.</a:t>
            </a:r>
          </a:p>
        </p:txBody>
      </p:sp>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0"/>
            <a:ext cx="8777318" cy="1071546"/>
          </a:xfrm>
          <a:effectLst/>
        </p:spPr>
        <p:style>
          <a:lnRef idx="2">
            <a:schemeClr val="accent1"/>
          </a:lnRef>
          <a:fillRef idx="1">
            <a:schemeClr val="lt1"/>
          </a:fillRef>
          <a:effectRef idx="0">
            <a:schemeClr val="accent1"/>
          </a:effectRef>
          <a:fontRef idx="minor">
            <a:schemeClr val="dk1"/>
          </a:fontRef>
        </p:style>
        <p:txBody>
          <a:bodyPr>
            <a:noAutofit/>
          </a:bodyPr>
          <a:lstStyle/>
          <a:p>
            <a:pPr algn="ctr"/>
            <a:r>
              <a:rPr lang="pl-PL" sz="3900" b="1" i="1" dirty="0" smtClean="0">
                <a:solidFill>
                  <a:srgbClr val="C00000"/>
                </a:solidFill>
              </a:rPr>
              <a:t>Nie wolno odrabiać lekcji </a:t>
            </a:r>
            <a:r>
              <a:rPr lang="pl-PL" sz="3900" b="1" i="1" dirty="0" smtClean="0">
                <a:solidFill>
                  <a:srgbClr val="C00000"/>
                </a:solidFill>
              </a:rPr>
              <a:t/>
            </a:r>
            <a:br>
              <a:rPr lang="pl-PL" sz="3900" b="1" i="1" dirty="0" smtClean="0">
                <a:solidFill>
                  <a:srgbClr val="C00000"/>
                </a:solidFill>
              </a:rPr>
            </a:br>
            <a:r>
              <a:rPr lang="pl-PL" sz="3900" b="1" i="1" dirty="0" smtClean="0">
                <a:solidFill>
                  <a:srgbClr val="C00000"/>
                </a:solidFill>
              </a:rPr>
              <a:t>za </a:t>
            </a:r>
            <a:r>
              <a:rPr lang="pl-PL" sz="3900" b="1" i="1" dirty="0" smtClean="0">
                <a:solidFill>
                  <a:srgbClr val="C00000"/>
                </a:solidFill>
              </a:rPr>
              <a:t>dziecko!</a:t>
            </a:r>
            <a:endParaRPr lang="pl-PL" sz="3900" b="1" i="1" dirty="0">
              <a:solidFill>
                <a:srgbClr val="C00000"/>
              </a:solidFill>
            </a:endParaRPr>
          </a:p>
        </p:txBody>
      </p:sp>
      <p:sp>
        <p:nvSpPr>
          <p:cNvPr id="3" name="Symbol zastępczy zawartości 2"/>
          <p:cNvSpPr>
            <a:spLocks noGrp="1"/>
          </p:cNvSpPr>
          <p:nvPr>
            <p:ph sz="quarter" idx="13"/>
          </p:nvPr>
        </p:nvSpPr>
        <p:spPr>
          <a:xfrm>
            <a:off x="107504" y="1268760"/>
            <a:ext cx="8884096" cy="5589240"/>
          </a:xfrm>
        </p:spPr>
        <p:style>
          <a:lnRef idx="2">
            <a:schemeClr val="dk1"/>
          </a:lnRef>
          <a:fillRef idx="1">
            <a:schemeClr val="lt1"/>
          </a:fillRef>
          <a:effectRef idx="0">
            <a:schemeClr val="dk1"/>
          </a:effectRef>
          <a:fontRef idx="minor">
            <a:schemeClr val="dk1"/>
          </a:fontRef>
        </p:style>
        <p:txBody>
          <a:bodyPr>
            <a:noAutofit/>
          </a:bodyPr>
          <a:lstStyle/>
          <a:p>
            <a:r>
              <a:rPr lang="pl-PL" sz="1800" b="1" i="1" dirty="0" smtClean="0">
                <a:solidFill>
                  <a:schemeClr val="tx1"/>
                </a:solidFill>
                <a:latin typeface="+mj-lt"/>
                <a:cs typeface="Times New Roman" pitchFamily="18" charset="0"/>
              </a:rPr>
              <a:t>W ten sposób nie pozwalasz mu wziąć odpowiedzialności za wyniki swojej pracy. </a:t>
            </a:r>
          </a:p>
          <a:p>
            <a:r>
              <a:rPr lang="pl-PL" sz="1800" b="1" i="1" dirty="0" smtClean="0">
                <a:solidFill>
                  <a:schemeClr val="tx1"/>
                </a:solidFill>
                <a:latin typeface="+mj-lt"/>
                <a:cs typeface="Times New Roman" pitchFamily="18" charset="0"/>
              </a:rPr>
              <a:t>Jeśli np. wypracowanie, które napisałaś, zostanie przez nauczyciela źle ocenione, możesz usłyszeć: „Przez ciebie zarobiłem trójkę”. Taka sytuacja wyrabia w dziecku poczucie, że coś trudniejszego zawsze zrobi za niego ktoś inny i ten ktoś będzie odpowiedzialny za niepowodzenia. </a:t>
            </a:r>
          </a:p>
          <a:p>
            <a:r>
              <a:rPr lang="pl-PL" sz="1800" b="1" i="1" dirty="0" smtClean="0">
                <a:solidFill>
                  <a:schemeClr val="tx1"/>
                </a:solidFill>
                <a:latin typeface="+mj-lt"/>
                <a:cs typeface="Times New Roman" pitchFamily="18" charset="0"/>
              </a:rPr>
              <a:t>Dlatego, jeżeli już tak się zdarzyło, że do tej pory prace domowe były odrabiane przez ciebie, samodzielność dziecka wprowadzaj stopniowo, powoli się wycofując. Zaproponuj, że siadacie do lekcji razem, ale tylko po to, by ustalić, co jest zadane i czy wszystkie polecenia są dla niego zrozumiałe. Jeśli coś jest niejasne, wytłumacz, o co chodzi. </a:t>
            </a:r>
          </a:p>
        </p:txBody>
      </p:sp>
      <p:pic>
        <p:nvPicPr>
          <p:cNvPr id="7170" name="Picture 2"/>
          <p:cNvPicPr>
            <a:picLocks noChangeAspect="1" noChangeArrowheads="1"/>
          </p:cNvPicPr>
          <p:nvPr/>
        </p:nvPicPr>
        <p:blipFill>
          <a:blip r:embed="rId2" cstate="print"/>
          <a:srcRect/>
          <a:stretch>
            <a:fillRect/>
          </a:stretch>
        </p:blipFill>
        <p:spPr bwMode="auto">
          <a:xfrm>
            <a:off x="971600" y="4624445"/>
            <a:ext cx="2385954" cy="1590636"/>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4139952" y="4637078"/>
            <a:ext cx="1646494" cy="1632773"/>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print"/>
          <a:srcRect/>
          <a:stretch>
            <a:fillRect/>
          </a:stretch>
        </p:blipFill>
        <p:spPr bwMode="auto">
          <a:xfrm>
            <a:off x="6332700" y="4637078"/>
            <a:ext cx="1954059" cy="1644666"/>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0"/>
            <a:ext cx="8777318" cy="1071546"/>
          </a:xfr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pl-PL" b="1" i="1" dirty="0" smtClean="0">
                <a:solidFill>
                  <a:srgbClr val="C00000"/>
                </a:solidFill>
              </a:rPr>
              <a:t>Nie wolno odrabiać lekcji </a:t>
            </a:r>
            <a:r>
              <a:rPr lang="pl-PL" b="1" i="1" dirty="0" smtClean="0">
                <a:solidFill>
                  <a:srgbClr val="C00000"/>
                </a:solidFill>
              </a:rPr>
              <a:t/>
            </a:r>
            <a:br>
              <a:rPr lang="pl-PL" b="1" i="1" dirty="0" smtClean="0">
                <a:solidFill>
                  <a:srgbClr val="C00000"/>
                </a:solidFill>
              </a:rPr>
            </a:br>
            <a:r>
              <a:rPr lang="pl-PL" b="1" i="1" dirty="0" smtClean="0">
                <a:solidFill>
                  <a:srgbClr val="C00000"/>
                </a:solidFill>
              </a:rPr>
              <a:t>za </a:t>
            </a:r>
            <a:r>
              <a:rPr lang="pl-PL" b="1" i="1" dirty="0" smtClean="0">
                <a:solidFill>
                  <a:srgbClr val="C00000"/>
                </a:solidFill>
              </a:rPr>
              <a:t>dziecko!</a:t>
            </a:r>
            <a:endParaRPr lang="pl-PL" b="1" i="1" dirty="0">
              <a:solidFill>
                <a:srgbClr val="C00000"/>
              </a:solidFill>
            </a:endParaRPr>
          </a:p>
        </p:txBody>
      </p:sp>
      <p:sp>
        <p:nvSpPr>
          <p:cNvPr id="3" name="Symbol zastępczy zawartości 2"/>
          <p:cNvSpPr>
            <a:spLocks noGrp="1"/>
          </p:cNvSpPr>
          <p:nvPr>
            <p:ph sz="quarter" idx="13"/>
          </p:nvPr>
        </p:nvSpPr>
        <p:spPr>
          <a:xfrm>
            <a:off x="0" y="1268760"/>
            <a:ext cx="8991600" cy="5589240"/>
          </a:xfrm>
        </p:spPr>
        <p:style>
          <a:lnRef idx="2">
            <a:schemeClr val="dk1"/>
          </a:lnRef>
          <a:fillRef idx="1">
            <a:schemeClr val="lt1"/>
          </a:fillRef>
          <a:effectRef idx="0">
            <a:schemeClr val="dk1"/>
          </a:effectRef>
          <a:fontRef idx="minor">
            <a:schemeClr val="dk1"/>
          </a:fontRef>
        </p:style>
        <p:txBody>
          <a:bodyPr>
            <a:noAutofit/>
          </a:bodyPr>
          <a:lstStyle/>
          <a:p>
            <a:r>
              <a:rPr lang="pl-PL" sz="1800" b="1" i="1" dirty="0" smtClean="0">
                <a:solidFill>
                  <a:schemeClr val="tx1"/>
                </a:solidFill>
                <a:latin typeface="+mj-lt"/>
                <a:cs typeface="Times New Roman" pitchFamily="18" charset="0"/>
              </a:rPr>
              <a:t>Na początek niech się zabierze za ten przedmiot, który jest łatwiejszy, aby odniósł pierwszy sukces. Wtedy chętniej weźmie się za następne. Gdy już syn (córka)zacznie pisać lub rozwiązywać zadanie, wyjdź z pokoju. W ten sposób dasz mu do zrozumienia, że sam musi pomyśleć. </a:t>
            </a:r>
          </a:p>
          <a:p>
            <a:r>
              <a:rPr lang="pl-PL" sz="1800" b="1" i="1" dirty="0" smtClean="0">
                <a:solidFill>
                  <a:schemeClr val="tx1"/>
                </a:solidFill>
                <a:latin typeface="+mj-lt"/>
                <a:cs typeface="Times New Roman" pitchFamily="18" charset="0"/>
              </a:rPr>
              <a:t>Bądź jednak w pobliżu, aby w każdej chwili służyć mu pomocą. Potem sprawdź odrobioną pracę. Jeśli jest coś źle, razem poprawcie błędy. </a:t>
            </a:r>
          </a:p>
          <a:p>
            <a:r>
              <a:rPr lang="pl-PL" sz="1800" b="1" i="1" dirty="0" smtClean="0">
                <a:solidFill>
                  <a:schemeClr val="tx1"/>
                </a:solidFill>
                <a:latin typeface="+mj-lt"/>
                <a:cs typeface="Times New Roman" pitchFamily="18" charset="0"/>
              </a:rPr>
              <a:t>Nie zapomnij potem o pochwałach. </a:t>
            </a:r>
          </a:p>
          <a:p>
            <a:r>
              <a:rPr lang="pl-PL" sz="1800" b="1" i="1" dirty="0" smtClean="0">
                <a:solidFill>
                  <a:schemeClr val="tx1"/>
                </a:solidFill>
                <a:latin typeface="+mj-lt"/>
                <a:cs typeface="Times New Roman" pitchFamily="18" charset="0"/>
              </a:rPr>
              <a:t>Oczywiście, w sytuacji podbramkowej, gdy dziecko nie zdąży przeczytać lektury, np. „Pinokia” czy „Akademia Pana Kleksa’’, możesz wypożyczyć film nakręcony według tej książki. Ale uprzedź syna(córkę) że jest to sytuacja wyjątkowa i następnym razem nie będzie już takiej możliwości. </a:t>
            </a:r>
            <a:endParaRPr lang="pl-PL" sz="1800" b="1" dirty="0" smtClean="0">
              <a:solidFill>
                <a:schemeClr val="tx1"/>
              </a:solidFill>
              <a:latin typeface="+mj-lt"/>
              <a:cs typeface="Times New Roman" pitchFamily="18" charset="0"/>
            </a:endParaRPr>
          </a:p>
          <a:p>
            <a:endParaRPr lang="pl-PL" sz="1800" b="1" dirty="0"/>
          </a:p>
        </p:txBody>
      </p:sp>
      <p:pic>
        <p:nvPicPr>
          <p:cNvPr id="8194" name="Picture 2"/>
          <p:cNvPicPr>
            <a:picLocks noChangeAspect="1" noChangeArrowheads="1"/>
          </p:cNvPicPr>
          <p:nvPr/>
        </p:nvPicPr>
        <p:blipFill>
          <a:blip r:embed="rId2" cstate="print"/>
          <a:srcRect/>
          <a:stretch>
            <a:fillRect/>
          </a:stretch>
        </p:blipFill>
        <p:spPr bwMode="auto">
          <a:xfrm>
            <a:off x="3995936" y="4726194"/>
            <a:ext cx="1519032" cy="1831774"/>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cstate="print"/>
          <a:srcRect/>
          <a:stretch>
            <a:fillRect/>
          </a:stretch>
        </p:blipFill>
        <p:spPr bwMode="auto">
          <a:xfrm>
            <a:off x="1115616" y="4616921"/>
            <a:ext cx="1946646" cy="1955336"/>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cstate="print"/>
          <a:srcRect/>
          <a:stretch>
            <a:fillRect/>
          </a:stretch>
        </p:blipFill>
        <p:spPr bwMode="auto">
          <a:xfrm>
            <a:off x="6300192" y="4599514"/>
            <a:ext cx="2448618" cy="1829881"/>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285720" y="836712"/>
            <a:ext cx="8686800" cy="5112567"/>
          </a:xfrm>
        </p:spPr>
        <p:txBody>
          <a:bodyPr>
            <a:normAutofit fontScale="25000" lnSpcReduction="20000"/>
          </a:bodyPr>
          <a:lstStyle/>
          <a:p>
            <a:pPr>
              <a:buNone/>
            </a:pPr>
            <a:r>
              <a:rPr lang="pl-PL" sz="8000" b="1" i="1" dirty="0" smtClean="0">
                <a:solidFill>
                  <a:srgbClr val="C00000"/>
                </a:solidFill>
                <a:latin typeface="+mj-lt"/>
              </a:rPr>
              <a:t>KROK 8.</a:t>
            </a:r>
          </a:p>
          <a:p>
            <a:pPr>
              <a:buNone/>
            </a:pPr>
            <a:r>
              <a:rPr lang="pl-PL" sz="8000" b="1" i="1" dirty="0" smtClean="0">
                <a:solidFill>
                  <a:srgbClr val="C00000"/>
                </a:solidFill>
                <a:latin typeface="+mj-lt"/>
              </a:rPr>
              <a:t>Bądź zaangażowana, ale nie wścibska.</a:t>
            </a:r>
          </a:p>
          <a:p>
            <a:pPr>
              <a:buNone/>
            </a:pPr>
            <a:r>
              <a:rPr lang="pl-PL" sz="8000" dirty="0" smtClean="0">
                <a:solidFill>
                  <a:srgbClr val="C00000"/>
                </a:solidFill>
                <a:latin typeface="+mj-lt"/>
              </a:rPr>
              <a:t> </a:t>
            </a:r>
          </a:p>
          <a:p>
            <a:r>
              <a:rPr lang="pl-PL" sz="8000" dirty="0" smtClean="0">
                <a:solidFill>
                  <a:schemeClr val="tx1"/>
                </a:solidFill>
                <a:latin typeface="+mj-lt"/>
              </a:rPr>
              <a:t>Nikt z nas nie lubi wścibskich osób, a dzieci w tym względzie niczym się od nas nie różnią. Postaraj się podchodzić do zadań domowych twojego dziecka z zaangażowaniem i zainteresowaniem, ale pamiętaj by nie przekroczyć pewnej granicy.</a:t>
            </a:r>
          </a:p>
          <a:p>
            <a:pPr lvl="0"/>
            <a:r>
              <a:rPr lang="pl-PL" sz="8000" dirty="0" smtClean="0">
                <a:solidFill>
                  <a:schemeClr val="tx1"/>
                </a:solidFill>
                <a:latin typeface="+mj-lt"/>
              </a:rPr>
              <a:t>Nie pytaj dziecka o zadanie domowe natychmiast, gdy przestąpi próg domu. Daj mu czas by samo powiedziało ci, co jest zadane.</a:t>
            </a:r>
          </a:p>
          <a:p>
            <a:pPr lvl="0"/>
            <a:r>
              <a:rPr lang="pl-PL" sz="8000" dirty="0" smtClean="0">
                <a:solidFill>
                  <a:schemeClr val="tx1"/>
                </a:solidFill>
                <a:latin typeface="+mj-lt"/>
              </a:rPr>
              <a:t>Unikaj zbytniego drążenia tematu. Jeżeli dziecko mówi ci „ Mam zadanie z matematyki”, możesz zapytać, „Jaki dział teraz przerabiacie?” lub „Czy zadania z tego przedmiotu są trudne?”, ale nie mów np. „Chcę to zobaczyć, gdy skończysz”.</a:t>
            </a:r>
          </a:p>
          <a:p>
            <a:pPr lvl="0"/>
            <a:r>
              <a:rPr lang="pl-PL" sz="8000" dirty="0" smtClean="0">
                <a:solidFill>
                  <a:schemeClr val="tx1"/>
                </a:solidFill>
                <a:latin typeface="+mj-lt"/>
              </a:rPr>
              <a:t>Unikaj kontrolowania dziecka podczas odrabiania lekcji. Zaczekaj, aż skończy i samo przyniesie ci zeszyt. Jeżeli będziesz zbytnio kontrolować każdy jego krok, możesz wywołać u niego rozdrażnienie i niechęć do pracy.</a:t>
            </a:r>
          </a:p>
          <a:p>
            <a:endParaRPr lang="pl-PL"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304800" y="404664"/>
            <a:ext cx="8686800" cy="6120680"/>
          </a:xfrm>
        </p:spPr>
        <p:txBody>
          <a:bodyPr>
            <a:normAutofit fontScale="25000" lnSpcReduction="20000"/>
          </a:bodyPr>
          <a:lstStyle/>
          <a:p>
            <a:pPr>
              <a:buNone/>
            </a:pPr>
            <a:r>
              <a:rPr lang="pl-PL" sz="8000" b="1" dirty="0" smtClean="0">
                <a:solidFill>
                  <a:srgbClr val="C00000"/>
                </a:solidFill>
                <a:latin typeface="+mj-lt"/>
              </a:rPr>
              <a:t>KROK 9.</a:t>
            </a:r>
          </a:p>
          <a:p>
            <a:pPr>
              <a:buNone/>
            </a:pPr>
            <a:r>
              <a:rPr lang="pl-PL" sz="8000" b="1" dirty="0" smtClean="0">
                <a:solidFill>
                  <a:srgbClr val="C00000"/>
                </a:solidFill>
                <a:latin typeface="+mj-lt"/>
              </a:rPr>
              <a:t>Wykonuj obowiązki domowe w tym samym czasie, w którym dziecko odrabia lekcje.</a:t>
            </a:r>
            <a:endParaRPr lang="pl-PL" sz="8000" dirty="0" smtClean="0">
              <a:solidFill>
                <a:srgbClr val="C00000"/>
              </a:solidFill>
              <a:latin typeface="+mj-lt"/>
            </a:endParaRPr>
          </a:p>
          <a:p>
            <a:pPr>
              <a:buNone/>
            </a:pPr>
            <a:r>
              <a:rPr lang="pl-PL" sz="4200" dirty="0" smtClean="0">
                <a:solidFill>
                  <a:srgbClr val="C00000"/>
                </a:solidFill>
                <a:latin typeface="+mj-lt"/>
              </a:rPr>
              <a:t> </a:t>
            </a:r>
            <a:endParaRPr lang="pl-PL" sz="5000" dirty="0" smtClean="0">
              <a:solidFill>
                <a:schemeClr val="tx1"/>
              </a:solidFill>
              <a:latin typeface="+mj-lt"/>
            </a:endParaRPr>
          </a:p>
          <a:p>
            <a:r>
              <a:rPr lang="pl-PL" sz="8000" dirty="0" smtClean="0">
                <a:solidFill>
                  <a:schemeClr val="tx1"/>
                </a:solidFill>
                <a:latin typeface="+mj-lt"/>
              </a:rPr>
              <a:t>Aby zachęcić dziecko do odrabiania pracy domowej pokaż, że ty też zabierasz się za swoje obowiązki. Pokaż dziecku, że odpowiedzialność i umiejętność uczenia się jest związana z tym, co będzie robić w dorosłym życiu. Jeżeli twoje dziecko czyta, ty także weź się za czytanie, jeżeli robi zadanie z matematyki, ty w międzyczasie oblicz swoje wydatki i saldo na koncie.</a:t>
            </a:r>
          </a:p>
          <a:p>
            <a:pPr>
              <a:buNone/>
            </a:pPr>
            <a:r>
              <a:rPr lang="pl-PL" dirty="0" smtClean="0"/>
              <a:t> </a:t>
            </a:r>
          </a:p>
          <a:p>
            <a:pPr>
              <a:buNone/>
            </a:pPr>
            <a:r>
              <a:rPr lang="pl-PL" sz="8000" b="1" dirty="0" smtClean="0">
                <a:solidFill>
                  <a:srgbClr val="C00000"/>
                </a:solidFill>
                <a:latin typeface="+mj-lt"/>
              </a:rPr>
              <a:t>KROK 10. </a:t>
            </a:r>
          </a:p>
          <a:p>
            <a:pPr>
              <a:buNone/>
            </a:pPr>
            <a:r>
              <a:rPr lang="pl-PL" sz="8000" b="1" dirty="0" smtClean="0">
                <a:solidFill>
                  <a:srgbClr val="C00000"/>
                </a:solidFill>
                <a:latin typeface="+mj-lt"/>
              </a:rPr>
              <a:t>Dowiedz się, co motywuje twoje dziecko do nauki.</a:t>
            </a:r>
            <a:endParaRPr lang="pl-PL" sz="8000" dirty="0" smtClean="0">
              <a:solidFill>
                <a:srgbClr val="C00000"/>
              </a:solidFill>
              <a:latin typeface="+mj-lt"/>
            </a:endParaRPr>
          </a:p>
          <a:p>
            <a:pPr>
              <a:buNone/>
            </a:pPr>
            <a:r>
              <a:rPr lang="pl-PL" dirty="0" smtClean="0"/>
              <a:t> </a:t>
            </a:r>
          </a:p>
          <a:p>
            <a:r>
              <a:rPr lang="pl-PL" sz="8000" dirty="0" smtClean="0">
                <a:solidFill>
                  <a:schemeClr val="tx1"/>
                </a:solidFill>
                <a:latin typeface="+mj-lt"/>
              </a:rPr>
              <a:t>Najnowsze badania wykazały, że młodzież, która chce iść na studia i osiągnąć sukces, znacznie chętniej odrabia lekcje w porównaniu do rówieśników, którym brak ambicji lub chcą pracować tam gdzie nie jest wymagane wyższe wykształcenie.</a:t>
            </a:r>
          </a:p>
          <a:p>
            <a:pPr lvl="0"/>
            <a:r>
              <a:rPr lang="pl-PL" sz="8000" dirty="0" smtClean="0">
                <a:solidFill>
                  <a:schemeClr val="tx1"/>
                </a:solidFill>
                <a:latin typeface="+mj-lt"/>
              </a:rPr>
              <a:t>Jeżeli twoje dziecko chce mieć dobrą i ambitną pracę, możesz wykorzystać to, by zmotywować je do odrabiania lekcji. </a:t>
            </a:r>
          </a:p>
          <a:p>
            <a:pPr lvl="0"/>
            <a:r>
              <a:rPr lang="pl-PL" sz="8000" dirty="0" smtClean="0">
                <a:solidFill>
                  <a:schemeClr val="tx1"/>
                </a:solidFill>
                <a:latin typeface="+mj-lt"/>
              </a:rPr>
              <a:t>Nawet jeśli dziecko w danym momencie w siebie nie wierzy, możesz przecież porozmawiać z nim i powiedzieć, że wszystko jest możliwe, jeżeli tylko się postara.</a:t>
            </a:r>
          </a:p>
          <a:p>
            <a:endParaRPr lang="pl-PL"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683568" y="731520"/>
            <a:ext cx="7488832" cy="5865832"/>
          </a:xfrm>
        </p:spPr>
        <p:txBody>
          <a:bodyPr>
            <a:normAutofit fontScale="92500" lnSpcReduction="10000"/>
          </a:bodyPr>
          <a:lstStyle/>
          <a:p>
            <a:pPr lvl="0">
              <a:buNone/>
            </a:pPr>
            <a:r>
              <a:rPr lang="pl-PL" sz="2200" b="1" i="1" dirty="0" smtClean="0">
                <a:solidFill>
                  <a:srgbClr val="C00000"/>
                </a:solidFill>
                <a:latin typeface="+mj-lt"/>
              </a:rPr>
              <a:t>Krok 11.</a:t>
            </a:r>
          </a:p>
          <a:p>
            <a:pPr lvl="0">
              <a:buNone/>
            </a:pPr>
            <a:r>
              <a:rPr lang="pl-PL" sz="2200" b="1" i="1" dirty="0" smtClean="0">
                <a:solidFill>
                  <a:srgbClr val="C00000"/>
                </a:solidFill>
                <a:latin typeface="+mj-lt"/>
              </a:rPr>
              <a:t>Znajdź nową nazwę dla zadania domowego. </a:t>
            </a:r>
          </a:p>
          <a:p>
            <a:pPr lvl="0"/>
            <a:r>
              <a:rPr lang="pl-PL" sz="2400" dirty="0" smtClean="0">
                <a:solidFill>
                  <a:schemeClr val="tx1"/>
                </a:solidFill>
                <a:latin typeface="+mj-lt"/>
              </a:rPr>
              <a:t>Każde dziecko odczuwa negatywne emocje na dźwięk słów „zadanie domowe” lub „praca domowa”. Praca kojarzy się mu ze sprzątaniem pokoju, zmywaniem naczyń lub podobnymi obowiązkami, których nie cierpi. Zmień więc nazwę tej czynności, a od razu stanie się ona łatwiejsza do zrobienia. Możesz nazwać odrabianie lekcji „ćwiczeniem umysłu” lub „studiowaniem”. Zawsze staraj się wymyślić termin, który będzie bliższy nauce niż pracy.</a:t>
            </a:r>
          </a:p>
          <a:p>
            <a:pPr lvl="0">
              <a:buNone/>
            </a:pPr>
            <a:r>
              <a:rPr lang="pl-PL" sz="2200" b="1" i="1" dirty="0" smtClean="0">
                <a:solidFill>
                  <a:srgbClr val="C00000"/>
                </a:solidFill>
                <a:latin typeface="+mj-lt"/>
              </a:rPr>
              <a:t>krok 12.</a:t>
            </a:r>
          </a:p>
          <a:p>
            <a:pPr lvl="0">
              <a:buNone/>
            </a:pPr>
            <a:r>
              <a:rPr lang="pl-PL" sz="2400" b="1" i="1" dirty="0" smtClean="0">
                <a:solidFill>
                  <a:srgbClr val="C00000"/>
                </a:solidFill>
                <a:latin typeface="+mj-lt"/>
              </a:rPr>
              <a:t>Bądź pozytywnie nastawiona.</a:t>
            </a:r>
          </a:p>
          <a:p>
            <a:pPr lvl="0"/>
            <a:r>
              <a:rPr lang="pl-PL" sz="2400" dirty="0" smtClean="0">
                <a:solidFill>
                  <a:schemeClr val="tx1"/>
                </a:solidFill>
                <a:latin typeface="+mj-lt"/>
              </a:rPr>
              <a:t>Używaj pozytywnego języka, o nauce mów spokojnie i z entuzjazmem. Pomoże to twojemu dziecku w przyszłości.</a:t>
            </a:r>
          </a:p>
          <a:p>
            <a:pPr>
              <a:buNone/>
            </a:pPr>
            <a:r>
              <a:rPr lang="pl-PL" dirty="0" smtClean="0"/>
              <a:t> </a:t>
            </a:r>
          </a:p>
          <a:p>
            <a:endParaRPr lang="pl-PL"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611560" y="731520"/>
            <a:ext cx="7704856" cy="3777600"/>
          </a:xfrm>
        </p:spPr>
        <p:style>
          <a:lnRef idx="2">
            <a:schemeClr val="dk1"/>
          </a:lnRef>
          <a:fillRef idx="1">
            <a:schemeClr val="lt1"/>
          </a:fillRef>
          <a:effectRef idx="0">
            <a:schemeClr val="dk1"/>
          </a:effectRef>
          <a:fontRef idx="minor">
            <a:schemeClr val="dk1"/>
          </a:fontRef>
        </p:style>
        <p:txBody>
          <a:bodyPr>
            <a:normAutofit fontScale="47500" lnSpcReduction="20000"/>
          </a:bodyPr>
          <a:lstStyle/>
          <a:p>
            <a:r>
              <a:rPr lang="pl-PL" sz="3800" b="1" dirty="0" smtClean="0"/>
              <a:t>Dzieci często korzystają w swojej pracy z pomocy komputera. Komputer jest bardzo przydatną do nauki zdobyczą techniki. Jednak niekontrolowana zabawa dzieci komputerem może mieć wręcz przeciwny skutek- uniemożliwić myślenie na poziomie abstrakcyjnym, może być „złodziejem czasu”, gdyż dziecko, zajęte ciekawą grą, nie zdąży odrobić zadania domowego, przeczytać lektury. </a:t>
            </a:r>
          </a:p>
          <a:p>
            <a:r>
              <a:rPr lang="pl-PL" sz="3800" b="1" dirty="0" smtClean="0"/>
              <a:t>To samo dotyczy częstego oglądania telewizji, gdyż odciąga to dziecko od samodzielnego myślenia, zniechęca do wysiłku umysłowego, powoduje zniechęcenie do czekających obowiązków szkolnych. </a:t>
            </a:r>
          </a:p>
          <a:p>
            <a:r>
              <a:rPr lang="pl-PL" sz="3800" b="1" dirty="0" smtClean="0"/>
              <a:t>Pomagając dziecku w nauce, rodzice będą zorientowani w ich uzdolnieniach i brakach oraz zapobieganiu w porę zaległościom </a:t>
            </a:r>
            <a:r>
              <a:rPr lang="pl-PL" sz="3800" b="1" dirty="0" smtClean="0"/>
              <a:t>     w </a:t>
            </a:r>
            <a:r>
              <a:rPr lang="pl-PL" sz="3800" b="1" dirty="0" smtClean="0"/>
              <a:t>nauce. </a:t>
            </a:r>
            <a:r>
              <a:rPr lang="pl-PL" dirty="0" smtClean="0"/>
              <a:t/>
            </a:r>
            <a:br>
              <a:rPr lang="pl-PL" dirty="0" smtClean="0"/>
            </a:br>
            <a:endParaRPr lang="pl-PL" dirty="0"/>
          </a:p>
        </p:txBody>
      </p:sp>
      <p:pic>
        <p:nvPicPr>
          <p:cNvPr id="6147" name="Picture 3"/>
          <p:cNvPicPr>
            <a:picLocks noChangeAspect="1" noChangeArrowheads="1"/>
          </p:cNvPicPr>
          <p:nvPr/>
        </p:nvPicPr>
        <p:blipFill>
          <a:blip r:embed="rId2" cstate="print"/>
          <a:srcRect/>
          <a:stretch>
            <a:fillRect/>
          </a:stretch>
        </p:blipFill>
        <p:spPr bwMode="auto">
          <a:xfrm>
            <a:off x="4786314" y="4786322"/>
            <a:ext cx="1590675" cy="18288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cstate="print"/>
          <a:srcRect/>
          <a:stretch>
            <a:fillRect/>
          </a:stretch>
        </p:blipFill>
        <p:spPr bwMode="auto">
          <a:xfrm>
            <a:off x="1571604" y="4786322"/>
            <a:ext cx="2476500" cy="1847850"/>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additive="base">
                                        <p:cTn id="13" dur="500" fill="hold"/>
                                        <p:tgtEl>
                                          <p:spTgt spid="6147"/>
                                        </p:tgtEl>
                                        <p:attrNameLst>
                                          <p:attrName>ppt_x</p:attrName>
                                        </p:attrNameLst>
                                      </p:cBhvr>
                                      <p:tavLst>
                                        <p:tav tm="0">
                                          <p:val>
                                            <p:strVal val="#ppt_x"/>
                                          </p:val>
                                        </p:tav>
                                        <p:tav tm="100000">
                                          <p:val>
                                            <p:strVal val="#ppt_x"/>
                                          </p:val>
                                        </p:tav>
                                      </p:tavLst>
                                    </p:anim>
                                    <p:anim calcmode="lin" valueType="num">
                                      <p:cBhvr additive="base">
                                        <p:cTn id="14"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sz="quarter" idx="13"/>
          </p:nvPr>
        </p:nvSpPr>
        <p:spPr>
          <a:xfrm>
            <a:off x="251520" y="260648"/>
            <a:ext cx="8740080" cy="6097310"/>
          </a:xfrm>
          <a:solidFill>
            <a:srgbClr val="92D050"/>
          </a:solidFill>
        </p:spPr>
        <p:txBody>
          <a:bodyPr>
            <a:normAutofit fontScale="92500" lnSpcReduction="20000"/>
          </a:bodyPr>
          <a:lstStyle/>
          <a:p>
            <a:r>
              <a:rPr lang="pl-PL" sz="2800" b="1" i="1" dirty="0" smtClean="0">
                <a:solidFill>
                  <a:schemeClr val="tx1"/>
                </a:solidFill>
                <a:latin typeface="+mj-lt"/>
                <a:cs typeface="Times New Roman" pitchFamily="18" charset="0"/>
              </a:rPr>
              <a:t>Nie da się sformułować gotowej recepty, jak pomagać dziecku. Do każdego należy podchodzić indywidualnie. Jedne dzieci nie mają prawie żadnych problemów z nauka, innym nie idzie z większości przedmiotów. Rodzicielska„ pierwsza pomoc” powinna być wiec dostosowana do potrzeb dziecka, a rodzice znają swoje dzieci najlepiej. Warto jednak pamiętać słowa prof. Zenona Klemensiewicza: „</a:t>
            </a:r>
            <a:r>
              <a:rPr lang="pl-PL" sz="2800" b="1" i="1" u="sng" dirty="0" smtClean="0">
                <a:solidFill>
                  <a:schemeClr val="tx1"/>
                </a:solidFill>
                <a:latin typeface="+mj-lt"/>
                <a:cs typeface="Times New Roman" pitchFamily="18" charset="0"/>
              </a:rPr>
              <a:t>Żeby innych zapalić, trzeba samemu płonąć” .</a:t>
            </a:r>
          </a:p>
          <a:p>
            <a:r>
              <a:rPr lang="pl-PL" sz="2800" b="1" i="1" dirty="0" smtClean="0">
                <a:solidFill>
                  <a:schemeClr val="tx1"/>
                </a:solidFill>
                <a:latin typeface="+mj-lt"/>
                <a:cs typeface="Times New Roman" pitchFamily="18" charset="0"/>
              </a:rPr>
              <a:t>Wiele dzieci ma trudności z motywacją do nauki, bo zamiast chodzić do szkoły wolałyby robić coś zupełnie innego. Rodzice powinni dostarczać motywacji i stwarzać odpowiednie warunki do nauki. Zacząć należy od uświadomienia dzieciom, że zdaniem rodziców, szkoła i postępy w nauce są czymś bardzo ważnym.</a:t>
            </a:r>
          </a:p>
          <a:p>
            <a:pPr>
              <a:buNone/>
            </a:pPr>
            <a:endParaRPr lang="pl-PL" sz="3800" b="1" dirty="0" smtClean="0">
              <a:solidFill>
                <a:schemeClr val="tx1"/>
              </a:solidFill>
              <a:latin typeface="+mj-lt"/>
              <a:cs typeface="Times New Roman" pitchFamily="18" charset="0"/>
            </a:endParaRPr>
          </a:p>
          <a:p>
            <a:endParaRPr lang="pl-PL"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sz="quarter" idx="13"/>
          </p:nvPr>
        </p:nvSpPr>
        <p:spPr>
          <a:xfrm>
            <a:off x="0" y="0"/>
            <a:ext cx="8991600" cy="6357958"/>
          </a:xfrm>
          <a:solidFill>
            <a:srgbClr val="92D050"/>
          </a:solidFill>
        </p:spPr>
        <p:txBody>
          <a:bodyPr>
            <a:normAutofit/>
          </a:bodyPr>
          <a:lstStyle/>
          <a:p>
            <a:pPr algn="ctr"/>
            <a:r>
              <a:rPr lang="pl-PL" sz="2400" b="1" i="1" dirty="0" smtClean="0">
                <a:solidFill>
                  <a:schemeClr val="tx1"/>
                </a:solidFill>
                <a:latin typeface="+mj-lt"/>
                <a:cs typeface="Times New Roman" pitchFamily="18" charset="0"/>
              </a:rPr>
              <a:t>Choć wiele dzieci zajmuje buntowniczą postawę, tak naprawdę liczą się z opinią rodziców i chcą ich zadowolić. Jeżeli rodzice mówią, że nauka jest ważna, to dzieci również tak uważają. Jeżeli natomiast wyrażają się lekceważąco o szkole i nauczycielach, to nie powinno ich zaskoczyć, że dzieci będą powtarzać to samo.</a:t>
            </a:r>
          </a:p>
          <a:p>
            <a:pPr algn="ctr"/>
            <a:r>
              <a:rPr lang="pl-PL" sz="2400" b="1" i="1" dirty="0" smtClean="0">
                <a:solidFill>
                  <a:schemeClr val="tx1"/>
                </a:solidFill>
                <a:latin typeface="+mj-lt"/>
                <a:cs typeface="Times New Roman" pitchFamily="18" charset="0"/>
              </a:rPr>
              <a:t> Rodzic powinien pamiętać, że nauczyciel  jest jego  sprzymierzeńcem w wychowaniu, a nie wrogiem. </a:t>
            </a:r>
          </a:p>
          <a:p>
            <a:pPr algn="ctr"/>
            <a:r>
              <a:rPr lang="pl-PL" sz="2400" b="1" i="1" dirty="0" smtClean="0">
                <a:solidFill>
                  <a:schemeClr val="tx1"/>
                </a:solidFill>
                <a:latin typeface="+mj-lt"/>
                <a:cs typeface="Times New Roman" pitchFamily="18" charset="0"/>
              </a:rPr>
              <a:t>Dlatego też rodzice winni utrzymywać stały kontakt ze szkołą, współpracować z nauczycielami i wychowawcą, bez względu czy ich dzieci osiągają sukcesy czy też porażki.</a:t>
            </a:r>
            <a:endParaRPr lang="pl-PL" sz="2400" b="1" dirty="0" smtClean="0">
              <a:solidFill>
                <a:schemeClr val="tx1"/>
              </a:solidFill>
              <a:latin typeface="+mj-lt"/>
              <a:cs typeface="Times New Roman" pitchFamily="18" charset="0"/>
            </a:endParaRPr>
          </a:p>
          <a:p>
            <a:endParaRPr lang="pl-PL" dirty="0"/>
          </a:p>
        </p:txBody>
      </p:sp>
      <p:pic>
        <p:nvPicPr>
          <p:cNvPr id="1026" name="Picture 2"/>
          <p:cNvPicPr>
            <a:picLocks noChangeAspect="1" noChangeArrowheads="1"/>
          </p:cNvPicPr>
          <p:nvPr/>
        </p:nvPicPr>
        <p:blipFill>
          <a:blip r:embed="rId2" cstate="print"/>
          <a:srcRect/>
          <a:stretch>
            <a:fillRect/>
          </a:stretch>
        </p:blipFill>
        <p:spPr bwMode="auto">
          <a:xfrm>
            <a:off x="2699792" y="4491026"/>
            <a:ext cx="4158224" cy="2009808"/>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0042"/>
            <a:ext cx="8991600" cy="79535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pl-PL" sz="2800" b="1" dirty="0" smtClean="0">
                <a:solidFill>
                  <a:srgbClr val="002060"/>
                </a:solidFill>
              </a:rPr>
              <a:t>JAK  MOTYWOWAĆ  DZIECKO DO NAUKI.</a:t>
            </a:r>
            <a:br>
              <a:rPr lang="pl-PL" sz="2800" b="1" dirty="0" smtClean="0">
                <a:solidFill>
                  <a:srgbClr val="002060"/>
                </a:solidFill>
              </a:rPr>
            </a:br>
            <a:r>
              <a:rPr lang="pl-PL" sz="2800" b="1" dirty="0" smtClean="0">
                <a:solidFill>
                  <a:srgbClr val="002060"/>
                </a:solidFill>
              </a:rPr>
              <a:t>  ROLA RODZICÓW.</a:t>
            </a:r>
            <a:r>
              <a:rPr lang="pl-PL" sz="2800" dirty="0" smtClean="0">
                <a:solidFill>
                  <a:srgbClr val="002060"/>
                </a:solidFill>
              </a:rPr>
              <a:t/>
            </a:r>
            <a:br>
              <a:rPr lang="pl-PL" sz="2800" dirty="0" smtClean="0">
                <a:solidFill>
                  <a:srgbClr val="002060"/>
                </a:solidFill>
              </a:rPr>
            </a:br>
            <a:r>
              <a:rPr lang="pl-PL" sz="2800" dirty="0" smtClean="0">
                <a:solidFill>
                  <a:srgbClr val="002060"/>
                </a:solidFill>
              </a:rPr>
              <a:t> </a:t>
            </a:r>
            <a:endParaRPr lang="pl-PL" sz="2800" dirty="0">
              <a:solidFill>
                <a:srgbClr val="002060"/>
              </a:solidFill>
            </a:endParaRPr>
          </a:p>
        </p:txBody>
      </p:sp>
      <p:sp>
        <p:nvSpPr>
          <p:cNvPr id="3" name="Symbol zastępczy zawartości 2"/>
          <p:cNvSpPr>
            <a:spLocks noGrp="1"/>
          </p:cNvSpPr>
          <p:nvPr>
            <p:ph sz="quarter" idx="13"/>
          </p:nvPr>
        </p:nvSpPr>
        <p:spPr>
          <a:xfrm>
            <a:off x="214282" y="1643050"/>
            <a:ext cx="8686800" cy="4525963"/>
          </a:xfrm>
        </p:spPr>
        <p:txBody>
          <a:bodyPr>
            <a:normAutofit/>
          </a:bodyPr>
          <a:lstStyle/>
          <a:p>
            <a:pPr algn="ctr"/>
            <a:r>
              <a:rPr lang="pl-PL" sz="1900" b="1" i="1" dirty="0" smtClean="0">
                <a:solidFill>
                  <a:srgbClr val="002060"/>
                </a:solidFill>
                <a:latin typeface="+mj-lt"/>
                <a:cs typeface="Times New Roman" pitchFamily="18" charset="0"/>
              </a:rPr>
              <a:t>W procesie szkolnego uczenia się motywacja odgrywa dużą role. Jest siłą pobudzająca do nauki, zdobywania wiedzy, rozszerzania zainteresowań.  </a:t>
            </a:r>
          </a:p>
          <a:p>
            <a:pPr algn="ctr"/>
            <a:r>
              <a:rPr lang="pl-PL" sz="1900" b="1" i="1" dirty="0" smtClean="0">
                <a:solidFill>
                  <a:srgbClr val="002060"/>
                </a:solidFill>
                <a:latin typeface="+mj-lt"/>
                <a:cs typeface="Times New Roman" pitchFamily="18" charset="0"/>
              </a:rPr>
              <a:t>To, jak dziecko będzie sobie radziło w szkole zależy nie tylko od jego zdolności umysłowych, inteligencji czy predyspozycji. Duże znaczenie ma także sytuacja w rodzinie, styl wychowania, postawy rodziców, organizacja życia domowego.</a:t>
            </a:r>
          </a:p>
          <a:p>
            <a:pPr>
              <a:buNone/>
            </a:pPr>
            <a:endParaRPr lang="pl-PL" b="1" dirty="0">
              <a:solidFill>
                <a:srgbClr val="002060"/>
              </a:solidFill>
              <a:latin typeface="+mj-lt"/>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971600" y="4165030"/>
            <a:ext cx="3089916" cy="226436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860032" y="4025836"/>
            <a:ext cx="3712496" cy="2474997"/>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heckerboard(across)">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heckerboard(across)">
                                      <p:cBhvr>
                                        <p:cTn id="2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0"/>
            <a:ext cx="8686800" cy="928670"/>
          </a:xfrm>
        </p:spPr>
        <p:txBody>
          <a:bodyPr/>
          <a:lstStyle/>
          <a:p>
            <a:r>
              <a:rPr lang="pl-PL" dirty="0" smtClean="0">
                <a:solidFill>
                  <a:srgbClr val="C00000"/>
                </a:solidFill>
              </a:rPr>
              <a:t>                         Refleksja …</a:t>
            </a:r>
            <a:endParaRPr lang="pl-PL" dirty="0">
              <a:solidFill>
                <a:srgbClr val="C00000"/>
              </a:solidFill>
            </a:endParaRPr>
          </a:p>
        </p:txBody>
      </p:sp>
      <p:sp>
        <p:nvSpPr>
          <p:cNvPr id="3" name="Symbol zastępczy zawartości 2"/>
          <p:cNvSpPr>
            <a:spLocks noGrp="1"/>
          </p:cNvSpPr>
          <p:nvPr>
            <p:ph sz="quarter" idx="13"/>
          </p:nvPr>
        </p:nvSpPr>
        <p:spPr>
          <a:xfrm>
            <a:off x="214282" y="857232"/>
            <a:ext cx="8777318" cy="5884136"/>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pl-PL" sz="2400" b="1" i="1" dirty="0" smtClean="0">
                <a:solidFill>
                  <a:schemeClr val="tx1"/>
                </a:solidFill>
              </a:rPr>
              <a:t>Dzisiaj, niestety, kontakt mamy czy taty z dzieckiem często się sprowadza do odrabiania lekcji. Tak być nie powinno, bo nie może ono mieć w domu drugiej szkoły.</a:t>
            </a:r>
          </a:p>
          <a:p>
            <a:pPr algn="ctr"/>
            <a:r>
              <a:rPr lang="pl-PL" sz="2400" b="1" i="1" dirty="0" smtClean="0">
                <a:solidFill>
                  <a:schemeClr val="tx1"/>
                </a:solidFill>
              </a:rPr>
              <a:t> Warto pamiętać, że jesteście państwo przede wszystkim rodzicami i nauka nie może być na pierwszym miejscu w hierarchii wartości. To oczywiście ważny obowiązek, ale nie może stanowić jedynego punktu dnia, w którym rodzice spotykają się ze swoimi dziećmi. </a:t>
            </a:r>
          </a:p>
          <a:p>
            <a:pPr algn="ctr"/>
            <a:r>
              <a:rPr lang="pl-PL" sz="2400" b="1" i="1" dirty="0" smtClean="0">
                <a:solidFill>
                  <a:schemeClr val="tx1"/>
                </a:solidFill>
              </a:rPr>
              <a:t>Zawsze trzeba zwracać uwagę na nastrój pociechy. Gdy ma swój zły dzień, ważniejsza od pomocy w lekcjach jest rozmowa. Dziecko z zaburzeniami, chore, zmęczone potrzebuje pomocy. Jeśli w ogóle nie chce odrabiać lekcji lub odrabia je wytrwale, ale nie przynosi to efektów, porozmawiajcie z nauczycielem. Czasem trzeba dziecko zbadać w poradni specjalistycznej. </a:t>
            </a:r>
            <a:r>
              <a:rPr lang="pl-PL" sz="2400" b="1" i="1" dirty="0" smtClean="0">
                <a:solidFill>
                  <a:schemeClr val="tx1"/>
                </a:solidFill>
              </a:rPr>
              <a:t>Nie bójmy </a:t>
            </a:r>
            <a:r>
              <a:rPr lang="pl-PL" sz="2400" b="1" i="1" smtClean="0">
                <a:solidFill>
                  <a:schemeClr val="tx1"/>
                </a:solidFill>
              </a:rPr>
              <a:t>się tego!</a:t>
            </a:r>
            <a:endParaRPr lang="pl-PL" sz="2400" b="1" dirty="0">
              <a:solidFill>
                <a:schemeClr val="tx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0042"/>
            <a:ext cx="8991600" cy="79535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pl-PL" sz="2800" b="1" dirty="0" smtClean="0">
                <a:solidFill>
                  <a:srgbClr val="002060"/>
                </a:solidFill>
              </a:rPr>
              <a:t>JAK  MOTYWOWAĆ  DZIECKO DO NAUKI.</a:t>
            </a:r>
            <a:br>
              <a:rPr lang="pl-PL" sz="2800" b="1" dirty="0" smtClean="0">
                <a:solidFill>
                  <a:srgbClr val="002060"/>
                </a:solidFill>
              </a:rPr>
            </a:br>
            <a:r>
              <a:rPr lang="pl-PL" sz="2800" b="1" dirty="0" smtClean="0">
                <a:solidFill>
                  <a:srgbClr val="002060"/>
                </a:solidFill>
              </a:rPr>
              <a:t>  ROLA RODZICÓW.</a:t>
            </a:r>
            <a:r>
              <a:rPr lang="pl-PL" sz="2800" dirty="0" smtClean="0">
                <a:solidFill>
                  <a:srgbClr val="002060"/>
                </a:solidFill>
              </a:rPr>
              <a:t/>
            </a:r>
            <a:br>
              <a:rPr lang="pl-PL" sz="2800" dirty="0" smtClean="0">
                <a:solidFill>
                  <a:srgbClr val="002060"/>
                </a:solidFill>
              </a:rPr>
            </a:br>
            <a:r>
              <a:rPr lang="pl-PL" sz="2800" dirty="0" smtClean="0">
                <a:solidFill>
                  <a:srgbClr val="002060"/>
                </a:solidFill>
              </a:rPr>
              <a:t> </a:t>
            </a:r>
            <a:endParaRPr lang="pl-PL" sz="2800" dirty="0">
              <a:solidFill>
                <a:srgbClr val="002060"/>
              </a:solidFill>
            </a:endParaRPr>
          </a:p>
        </p:txBody>
      </p:sp>
      <p:sp>
        <p:nvSpPr>
          <p:cNvPr id="3" name="Symbol zastępczy zawartości 2"/>
          <p:cNvSpPr>
            <a:spLocks noGrp="1"/>
          </p:cNvSpPr>
          <p:nvPr>
            <p:ph sz="quarter" idx="13"/>
          </p:nvPr>
        </p:nvSpPr>
        <p:spPr>
          <a:xfrm>
            <a:off x="214282" y="1714488"/>
            <a:ext cx="8686800" cy="4525963"/>
          </a:xfrm>
        </p:spPr>
        <p:txBody>
          <a:bodyPr>
            <a:normAutofit/>
          </a:bodyPr>
          <a:lstStyle/>
          <a:p>
            <a:r>
              <a:rPr lang="pl-PL" sz="2000" b="1" i="1" dirty="0" smtClean="0">
                <a:solidFill>
                  <a:srgbClr val="002060"/>
                </a:solidFill>
                <a:latin typeface="+mj-lt"/>
                <a:cs typeface="Times New Roman" pitchFamily="18" charset="0"/>
              </a:rPr>
              <a:t>Warunki życia i atmosfera panująca w rodzinie ułatwia lub utrudnia dziecku doświadczanie zależności między własnymi działaniami a ich konsekwencjami, miedzy wysiłkiem a wieńczącym go sukcesem. Albo uwierzy ono we własne siły i zdobędzie zaufanie do siebie samego, co w przyszłości pomoże mu w szkolnej karierze, albo utrwali złe nawyki przeszkadzające mu w realizacji celów, które sobie stawia i które kiedyś będą mu stawiane jako uczniowi.</a:t>
            </a:r>
            <a:endParaRPr lang="pl-PL" sz="2000" b="1" dirty="0">
              <a:solidFill>
                <a:srgbClr val="002060"/>
              </a:solidFill>
              <a:latin typeface="+mj-lt"/>
              <a:cs typeface="Times New Roman" pitchFamily="18" charset="0"/>
            </a:endParaRPr>
          </a:p>
        </p:txBody>
      </p:sp>
      <p:pic>
        <p:nvPicPr>
          <p:cNvPr id="2051" name="Picture 3"/>
          <p:cNvPicPr>
            <a:picLocks noChangeAspect="1" noChangeArrowheads="1"/>
          </p:cNvPicPr>
          <p:nvPr/>
        </p:nvPicPr>
        <p:blipFill>
          <a:blip r:embed="rId2" cstate="print"/>
          <a:srcRect/>
          <a:stretch>
            <a:fillRect/>
          </a:stretch>
        </p:blipFill>
        <p:spPr bwMode="auto">
          <a:xfrm>
            <a:off x="947952" y="4334756"/>
            <a:ext cx="1623784" cy="2323394"/>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3707904" y="4334756"/>
            <a:ext cx="1435600" cy="2088146"/>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srcRect/>
          <a:stretch>
            <a:fillRect/>
          </a:stretch>
        </p:blipFill>
        <p:spPr bwMode="auto">
          <a:xfrm>
            <a:off x="6156176" y="4334756"/>
            <a:ext cx="1344212" cy="1967997"/>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anim calcmode="lin" valueType="num">
                                      <p:cBhvr additive="base">
                                        <p:cTn id="19" dur="500" fill="hold"/>
                                        <p:tgtEl>
                                          <p:spTgt spid="2053"/>
                                        </p:tgtEl>
                                        <p:attrNameLst>
                                          <p:attrName>ppt_x</p:attrName>
                                        </p:attrNameLst>
                                      </p:cBhvr>
                                      <p:tavLst>
                                        <p:tav tm="0">
                                          <p:val>
                                            <p:strVal val="#ppt_x"/>
                                          </p:val>
                                        </p:tav>
                                        <p:tav tm="100000">
                                          <p:val>
                                            <p:strVal val="#ppt_x"/>
                                          </p:val>
                                        </p:tav>
                                      </p:tavLst>
                                    </p:anim>
                                    <p:anim calcmode="lin" valueType="num">
                                      <p:cBhvr additive="base">
                                        <p:cTn id="20"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heckerboard(across)">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0042"/>
            <a:ext cx="8991600" cy="79535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pl-PL" sz="2800" i="1" dirty="0" smtClean="0"/>
              <a:t/>
            </a:r>
            <a:br>
              <a:rPr lang="pl-PL" sz="2800" i="1" dirty="0" smtClean="0"/>
            </a:br>
            <a:r>
              <a:rPr lang="pl-PL" sz="2800" i="1" dirty="0" smtClean="0"/>
              <a:t/>
            </a:r>
            <a:br>
              <a:rPr lang="pl-PL" sz="2800" i="1" dirty="0" smtClean="0"/>
            </a:br>
            <a:r>
              <a:rPr lang="pl-PL" sz="2800" b="1" i="1" dirty="0" smtClean="0">
                <a:solidFill>
                  <a:srgbClr val="002060"/>
                </a:solidFill>
              </a:rPr>
              <a:t>Rola rodziców w kształtowaniu</a:t>
            </a:r>
            <a:br>
              <a:rPr lang="pl-PL" sz="2800" b="1" i="1" dirty="0" smtClean="0">
                <a:solidFill>
                  <a:srgbClr val="002060"/>
                </a:solidFill>
              </a:rPr>
            </a:br>
            <a:r>
              <a:rPr lang="pl-PL" sz="2800" b="1" i="1" dirty="0" smtClean="0">
                <a:solidFill>
                  <a:srgbClr val="002060"/>
                </a:solidFill>
              </a:rPr>
              <a:t> pozytywnego obrazu dziecka</a:t>
            </a:r>
            <a:r>
              <a:rPr lang="pl-PL" sz="2800" dirty="0" smtClean="0"/>
              <a:t/>
            </a:r>
            <a:br>
              <a:rPr lang="pl-PL" sz="2800" dirty="0" smtClean="0"/>
            </a:br>
            <a:r>
              <a:rPr lang="pl-PL" sz="2800" dirty="0" smtClean="0">
                <a:solidFill>
                  <a:srgbClr val="002060"/>
                </a:solidFill>
              </a:rPr>
              <a:t/>
            </a:r>
            <a:br>
              <a:rPr lang="pl-PL" sz="2800" dirty="0" smtClean="0">
                <a:solidFill>
                  <a:srgbClr val="002060"/>
                </a:solidFill>
              </a:rPr>
            </a:br>
            <a:r>
              <a:rPr lang="pl-PL" sz="2800" dirty="0" smtClean="0">
                <a:solidFill>
                  <a:srgbClr val="002060"/>
                </a:solidFill>
              </a:rPr>
              <a:t> </a:t>
            </a:r>
            <a:endParaRPr lang="pl-PL" sz="2800" dirty="0">
              <a:solidFill>
                <a:srgbClr val="002060"/>
              </a:solidFill>
            </a:endParaRPr>
          </a:p>
        </p:txBody>
      </p:sp>
      <p:sp>
        <p:nvSpPr>
          <p:cNvPr id="3" name="Symbol zastępczy zawartości 2"/>
          <p:cNvSpPr>
            <a:spLocks noGrp="1"/>
          </p:cNvSpPr>
          <p:nvPr>
            <p:ph sz="quarter" idx="13"/>
          </p:nvPr>
        </p:nvSpPr>
        <p:spPr>
          <a:xfrm>
            <a:off x="98854" y="2473655"/>
            <a:ext cx="8686800" cy="4525963"/>
          </a:xfrm>
        </p:spPr>
        <p:txBody>
          <a:bodyPr>
            <a:noAutofit/>
          </a:bodyPr>
          <a:lstStyle/>
          <a:p>
            <a:r>
              <a:rPr lang="pl-PL" sz="1800" b="1" i="1" dirty="0" smtClean="0">
                <a:solidFill>
                  <a:srgbClr val="002060"/>
                </a:solidFill>
                <a:cs typeface="Times New Roman" pitchFamily="18" charset="0"/>
              </a:rPr>
              <a:t>Wpływ rodziców na to, w jaki sposób widzimy siebie jest bardzo znaczący. Sposób, w jaki nas oceniali zostaje trwale zapisany w umyśle. Ich opinie i działania kształtowały nasze charaktery.</a:t>
            </a:r>
          </a:p>
          <a:p>
            <a:r>
              <a:rPr lang="pl-PL" sz="1800" b="1" i="1" dirty="0" smtClean="0">
                <a:solidFill>
                  <a:srgbClr val="002060"/>
                </a:solidFill>
                <a:cs typeface="Times New Roman" pitchFamily="18" charset="0"/>
              </a:rPr>
              <a:t>Nawet utalentowane dzieci mogą zaprzepaścić swoje możliwości, jeśli są przesadnie krytykowane przez rodziców. I przeciwnie. Dziecko chwalone i w wyraźny sposób doceniane rośnie w poczuciu zadowolenia ze swojej osoby i działa odpowiednio do tego poczucia. W ten sposób dziecko o niewielkim nawet naturalnym potencjale może osiągać znaczne postępy w rozwoju i budować właściwy obraz siebie. </a:t>
            </a:r>
          </a:p>
          <a:p>
            <a:endParaRPr lang="pl-PL" sz="1800" dirty="0" smtClean="0">
              <a:latin typeface="Times New Roman" pitchFamily="18" charset="0"/>
              <a:cs typeface="Times New Roman" pitchFamily="18" charset="0"/>
            </a:endParaRPr>
          </a:p>
          <a:p>
            <a:endParaRPr lang="pl-PL" sz="1800" b="1" i="1" dirty="0" smtClean="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cstate="print"/>
          <a:srcRect/>
          <a:stretch>
            <a:fillRect/>
          </a:stretch>
        </p:blipFill>
        <p:spPr bwMode="auto">
          <a:xfrm>
            <a:off x="1763688" y="5108976"/>
            <a:ext cx="2165370" cy="1624028"/>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5508104" y="4882505"/>
            <a:ext cx="2421482" cy="1747957"/>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additive="base">
                                        <p:cTn id="17" dur="500" fill="hold"/>
                                        <p:tgtEl>
                                          <p:spTgt spid="3075"/>
                                        </p:tgtEl>
                                        <p:attrNameLst>
                                          <p:attrName>ppt_x</p:attrName>
                                        </p:attrNameLst>
                                      </p:cBhvr>
                                      <p:tavLst>
                                        <p:tav tm="0">
                                          <p:val>
                                            <p:strVal val="#ppt_x"/>
                                          </p:val>
                                        </p:tav>
                                        <p:tav tm="100000">
                                          <p:val>
                                            <p:strVal val="#ppt_x"/>
                                          </p:val>
                                        </p:tav>
                                      </p:tavLst>
                                    </p:anim>
                                    <p:anim calcmode="lin" valueType="num">
                                      <p:cBhvr additive="base">
                                        <p:cTn id="1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 calcmode="lin" valueType="num">
                                      <p:cBhvr additive="base">
                                        <p:cTn id="23" dur="500" fill="hold"/>
                                        <p:tgtEl>
                                          <p:spTgt spid="3076"/>
                                        </p:tgtEl>
                                        <p:attrNameLst>
                                          <p:attrName>ppt_x</p:attrName>
                                        </p:attrNameLst>
                                      </p:cBhvr>
                                      <p:tavLst>
                                        <p:tav tm="0">
                                          <p:val>
                                            <p:strVal val="#ppt_x"/>
                                          </p:val>
                                        </p:tav>
                                        <p:tav tm="100000">
                                          <p:val>
                                            <p:strVal val="#ppt_x"/>
                                          </p:val>
                                        </p:tav>
                                      </p:tavLst>
                                    </p:anim>
                                    <p:anim calcmode="lin" valueType="num">
                                      <p:cBhvr additive="base">
                                        <p:cTn id="2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0042"/>
            <a:ext cx="8991600" cy="984742"/>
          </a:xfrm>
        </p:spPr>
        <p:style>
          <a:lnRef idx="1">
            <a:schemeClr val="accent2"/>
          </a:lnRef>
          <a:fillRef idx="2">
            <a:schemeClr val="accent2"/>
          </a:fillRef>
          <a:effectRef idx="1">
            <a:schemeClr val="accent2"/>
          </a:effectRef>
          <a:fontRef idx="minor">
            <a:schemeClr val="dk1"/>
          </a:fontRef>
        </p:style>
        <p:txBody>
          <a:bodyPr>
            <a:noAutofit/>
          </a:bodyPr>
          <a:lstStyle/>
          <a:p>
            <a:pPr marL="0" indent="0" algn="ctr">
              <a:buNone/>
            </a:pPr>
            <a:r>
              <a:rPr lang="pl-PL" sz="2800" b="1" i="1" dirty="0" smtClean="0">
                <a:solidFill>
                  <a:srgbClr val="002060"/>
                </a:solidFill>
              </a:rPr>
              <a:t>Rola </a:t>
            </a:r>
            <a:r>
              <a:rPr lang="pl-PL" sz="2800" b="1" i="1" dirty="0" smtClean="0">
                <a:solidFill>
                  <a:srgbClr val="002060"/>
                </a:solidFill>
              </a:rPr>
              <a:t>rodziców w kształtowaniu </a:t>
            </a:r>
            <a:br>
              <a:rPr lang="pl-PL" sz="2800" b="1" i="1" dirty="0" smtClean="0">
                <a:solidFill>
                  <a:srgbClr val="002060"/>
                </a:solidFill>
              </a:rPr>
            </a:br>
            <a:r>
              <a:rPr lang="pl-PL" sz="2800" b="1" i="1" dirty="0" smtClean="0">
                <a:solidFill>
                  <a:srgbClr val="002060"/>
                </a:solidFill>
              </a:rPr>
              <a:t>pozytywnego obrazu dziecka</a:t>
            </a:r>
            <a:r>
              <a:rPr lang="pl-PL" sz="2800" dirty="0" smtClean="0"/>
              <a:t/>
            </a:r>
            <a:br>
              <a:rPr lang="pl-PL" sz="2800" dirty="0" smtClean="0"/>
            </a:br>
            <a:r>
              <a:rPr lang="pl-PL" sz="2800" dirty="0" smtClean="0">
                <a:solidFill>
                  <a:srgbClr val="002060"/>
                </a:solidFill>
              </a:rPr>
              <a:t/>
            </a:r>
            <a:br>
              <a:rPr lang="pl-PL" sz="2800" dirty="0" smtClean="0">
                <a:solidFill>
                  <a:srgbClr val="002060"/>
                </a:solidFill>
              </a:rPr>
            </a:br>
            <a:r>
              <a:rPr lang="pl-PL" sz="2800" dirty="0" smtClean="0">
                <a:solidFill>
                  <a:srgbClr val="002060"/>
                </a:solidFill>
              </a:rPr>
              <a:t> </a:t>
            </a:r>
            <a:endParaRPr lang="pl-PL" sz="2800" dirty="0">
              <a:solidFill>
                <a:srgbClr val="002060"/>
              </a:solidFill>
            </a:endParaRPr>
          </a:p>
        </p:txBody>
      </p:sp>
      <p:sp>
        <p:nvSpPr>
          <p:cNvPr id="3" name="Symbol zastępczy zawartości 2"/>
          <p:cNvSpPr>
            <a:spLocks noGrp="1"/>
          </p:cNvSpPr>
          <p:nvPr>
            <p:ph sz="quarter" idx="13"/>
          </p:nvPr>
        </p:nvSpPr>
        <p:spPr>
          <a:xfrm>
            <a:off x="0" y="1700808"/>
            <a:ext cx="8686800" cy="4396767"/>
          </a:xfrm>
        </p:spPr>
        <p:txBody>
          <a:bodyPr>
            <a:noAutofit/>
          </a:bodyPr>
          <a:lstStyle/>
          <a:p>
            <a:r>
              <a:rPr lang="pl-PL" sz="1800" b="1" i="1" dirty="0" smtClean="0">
                <a:solidFill>
                  <a:srgbClr val="002060"/>
                </a:solidFill>
                <a:cs typeface="Times New Roman" pitchFamily="18" charset="0"/>
              </a:rPr>
              <a:t>Gdy rodzice pozwalają dziecku próbować rozwijać nowe umiejętności i zachęcają je do tego, w dziecku rodzi się przekonanie „mogę to zrobić, jestem w stanie wykonać to zadanie”. Porażka, której towarzyszy nie nagana lecz dalsza zachęta, daje poznać ograniczenia, nie stając się jednak powodem osobistych tragedii. Dziecko buduje właściwy obraz siebie. Ma ochotę próbować nowych umiejętności i rozwijać je. Nie boi się porażek, wie, że mogą przydarzyć się każdemu i że może próbować jeszcze raz.</a:t>
            </a:r>
            <a:endParaRPr lang="pl-PL" sz="1800" b="1" dirty="0" smtClean="0">
              <a:solidFill>
                <a:srgbClr val="002060"/>
              </a:solidFill>
              <a:cs typeface="Times New Roman" pitchFamily="18" charset="0"/>
            </a:endParaRPr>
          </a:p>
          <a:p>
            <a:r>
              <a:rPr lang="pl-PL" sz="1800" b="1" i="1" dirty="0" smtClean="0">
                <a:solidFill>
                  <a:srgbClr val="002060"/>
                </a:solidFill>
                <a:cs typeface="Times New Roman" pitchFamily="18" charset="0"/>
              </a:rPr>
              <a:t>Jeśli dziecko jest chronione i nie ma okazji podejmować ryzyka lub jest krytykowane za niepowodzenia, rośnie w nierozwiniętym poczuciu własnych możliwości i przekonaniu: „ja się do tego nie nadaję”, „ja nie potrafię”.</a:t>
            </a:r>
          </a:p>
          <a:p>
            <a:endParaRPr lang="pl-PL" sz="1800" dirty="0" smtClean="0">
              <a:latin typeface="Times New Roman" pitchFamily="18" charset="0"/>
              <a:cs typeface="Times New Roman" pitchFamily="18" charset="0"/>
            </a:endParaRPr>
          </a:p>
          <a:p>
            <a:endParaRPr lang="pl-PL" sz="1800" b="1" i="1" dirty="0" smtClean="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4283968" y="4972882"/>
            <a:ext cx="1288164" cy="1885118"/>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899592" y="5168890"/>
            <a:ext cx="2815184" cy="168911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6084168" y="5091682"/>
            <a:ext cx="2456795" cy="1556781"/>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heckerboard(across)">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checkerboard(across)">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0042"/>
            <a:ext cx="8991600" cy="112875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pl-PL" sz="2800" b="1" i="1" dirty="0" smtClean="0">
                <a:solidFill>
                  <a:srgbClr val="002060"/>
                </a:solidFill>
              </a:rPr>
              <a:t>Rola </a:t>
            </a:r>
            <a:r>
              <a:rPr lang="pl-PL" sz="2800" b="1" i="1" dirty="0" smtClean="0">
                <a:solidFill>
                  <a:srgbClr val="002060"/>
                </a:solidFill>
              </a:rPr>
              <a:t>rodziców w kształtowaniu </a:t>
            </a:r>
            <a:br>
              <a:rPr lang="pl-PL" sz="2800" b="1" i="1" dirty="0" smtClean="0">
                <a:solidFill>
                  <a:srgbClr val="002060"/>
                </a:solidFill>
              </a:rPr>
            </a:br>
            <a:r>
              <a:rPr lang="pl-PL" sz="2800" b="1" i="1" dirty="0" smtClean="0">
                <a:solidFill>
                  <a:srgbClr val="002060"/>
                </a:solidFill>
              </a:rPr>
              <a:t>pozytywnego obrazu dziecka</a:t>
            </a:r>
            <a:r>
              <a:rPr lang="pl-PL" sz="2800" dirty="0" smtClean="0"/>
              <a:t/>
            </a:r>
            <a:br>
              <a:rPr lang="pl-PL" sz="2800" dirty="0" smtClean="0"/>
            </a:br>
            <a:r>
              <a:rPr lang="pl-PL" sz="2800" dirty="0" smtClean="0">
                <a:solidFill>
                  <a:srgbClr val="002060"/>
                </a:solidFill>
              </a:rPr>
              <a:t/>
            </a:r>
            <a:br>
              <a:rPr lang="pl-PL" sz="2800" dirty="0" smtClean="0">
                <a:solidFill>
                  <a:srgbClr val="002060"/>
                </a:solidFill>
              </a:rPr>
            </a:br>
            <a:r>
              <a:rPr lang="pl-PL" sz="2800" dirty="0" smtClean="0">
                <a:solidFill>
                  <a:srgbClr val="002060"/>
                </a:solidFill>
              </a:rPr>
              <a:t> </a:t>
            </a:r>
            <a:endParaRPr lang="pl-PL" sz="2800" dirty="0">
              <a:solidFill>
                <a:srgbClr val="002060"/>
              </a:solidFill>
            </a:endParaRPr>
          </a:p>
        </p:txBody>
      </p:sp>
      <p:sp>
        <p:nvSpPr>
          <p:cNvPr id="3" name="Symbol zastępczy zawartości 2"/>
          <p:cNvSpPr>
            <a:spLocks noGrp="1"/>
          </p:cNvSpPr>
          <p:nvPr>
            <p:ph sz="quarter" idx="13"/>
          </p:nvPr>
        </p:nvSpPr>
        <p:spPr>
          <a:xfrm>
            <a:off x="395536" y="1844824"/>
            <a:ext cx="8291264" cy="4252751"/>
          </a:xfrm>
        </p:spPr>
        <p:txBody>
          <a:bodyPr>
            <a:noAutofit/>
          </a:bodyPr>
          <a:lstStyle/>
          <a:p>
            <a:r>
              <a:rPr lang="pl-PL" sz="1800" b="1" i="1" dirty="0" smtClean="0">
                <a:solidFill>
                  <a:srgbClr val="002060"/>
                </a:solidFill>
                <a:cs typeface="Times New Roman" pitchFamily="18" charset="0"/>
              </a:rPr>
              <a:t>Służenie przykładem – jeżeli rodzice czytają książki i czasopisma (nie tylko program TV), często dyskutują na różne tematy, mają swoje hobby czy grają z dziećmi w gry edukacyjne, wówczas ich dzieci będą bardziej skłonne poszerzać swoją wiedzę, gdyż będzie im się to wydawało naturalne,</a:t>
            </a:r>
            <a:endParaRPr lang="pl-PL" sz="1800" b="1" i="1" dirty="0" smtClean="0">
              <a:cs typeface="Times New Roman" pitchFamily="18" charset="0"/>
            </a:endParaRPr>
          </a:p>
          <a:p>
            <a:r>
              <a:rPr lang="pl-PL" sz="1800" b="1" i="1" dirty="0" smtClean="0">
                <a:solidFill>
                  <a:srgbClr val="002060"/>
                </a:solidFill>
              </a:rPr>
              <a:t>Dostrzeganie sukcesów, stosowanie pochwał – każda zmiana na lepsze utrwali się szybciej, jeśli zostanie dostrzeżona i doceniona. Z czasem jednak należy stopniowo zmniejszać ilość pochwał, gdyż w przeciwnym razie dzieci mogą zacząć traktować je jako coś, co należy im się zawsze oraz traktować je jako sposób na uzyskanie uznania w oczach dorosłych,</a:t>
            </a:r>
          </a:p>
          <a:p>
            <a:endParaRPr lang="pl-PL" sz="1800" b="1" i="1" dirty="0" smtClean="0">
              <a:solidFill>
                <a:srgbClr val="002060"/>
              </a:solidFill>
            </a:endParaRPr>
          </a:p>
          <a:p>
            <a:endParaRPr lang="pl-PL" sz="1800" b="1" dirty="0" smtClean="0">
              <a:solidFill>
                <a:srgbClr val="002060"/>
              </a:solidFill>
            </a:endParaRPr>
          </a:p>
          <a:p>
            <a:endParaRPr lang="pl-PL" sz="1800" b="1" i="1" dirty="0" smtClean="0">
              <a:latin typeface="Times New Roman" pitchFamily="18" charset="0"/>
              <a:cs typeface="Times New Roman" pitchFamily="18" charset="0"/>
            </a:endParaRPr>
          </a:p>
          <a:p>
            <a:endParaRPr lang="pl-PL" sz="1800" b="1" i="1" dirty="0" smtClean="0">
              <a:latin typeface="Times New Roman" pitchFamily="18" charset="0"/>
              <a:cs typeface="Times New Roman" pitchFamily="18" charset="0"/>
            </a:endParaRPr>
          </a:p>
          <a:p>
            <a:endParaRPr lang="pl-PL" sz="1800" b="1" i="1" dirty="0" smtClean="0">
              <a:latin typeface="Times New Roman" pitchFamily="18" charset="0"/>
              <a:cs typeface="Times New Roman" pitchFamily="18" charset="0"/>
            </a:endParaRPr>
          </a:p>
        </p:txBody>
      </p:sp>
      <p:pic>
        <p:nvPicPr>
          <p:cNvPr id="17412" name="Picture 4"/>
          <p:cNvPicPr>
            <a:picLocks noChangeAspect="1" noChangeArrowheads="1"/>
          </p:cNvPicPr>
          <p:nvPr/>
        </p:nvPicPr>
        <p:blipFill>
          <a:blip r:embed="rId2" cstate="print"/>
          <a:srcRect/>
          <a:stretch>
            <a:fillRect/>
          </a:stretch>
        </p:blipFill>
        <p:spPr bwMode="auto">
          <a:xfrm>
            <a:off x="2092054" y="5085184"/>
            <a:ext cx="2122755" cy="1015585"/>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5508104" y="4773040"/>
            <a:ext cx="1635664" cy="1222351"/>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additive="base">
                                        <p:cTn id="19" dur="500" fill="hold"/>
                                        <p:tgtEl>
                                          <p:spTgt spid="17412"/>
                                        </p:tgtEl>
                                        <p:attrNameLst>
                                          <p:attrName>ppt_x</p:attrName>
                                        </p:attrNameLst>
                                      </p:cBhvr>
                                      <p:tavLst>
                                        <p:tav tm="0">
                                          <p:val>
                                            <p:strVal val="#ppt_x"/>
                                          </p:val>
                                        </p:tav>
                                        <p:tav tm="100000">
                                          <p:val>
                                            <p:strVal val="#ppt_x"/>
                                          </p:val>
                                        </p:tav>
                                      </p:tavLst>
                                    </p:anim>
                                    <p:anim calcmode="lin" valueType="num">
                                      <p:cBhvr additive="base">
                                        <p:cTn id="20"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332656"/>
            <a:ext cx="8991600" cy="962744"/>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pl-PL" sz="2800" b="1" i="1" dirty="0" smtClean="0">
                <a:solidFill>
                  <a:srgbClr val="002060"/>
                </a:solidFill>
              </a:rPr>
              <a:t>Rola </a:t>
            </a:r>
            <a:r>
              <a:rPr lang="pl-PL" sz="2800" b="1" i="1" dirty="0" smtClean="0">
                <a:solidFill>
                  <a:srgbClr val="002060"/>
                </a:solidFill>
              </a:rPr>
              <a:t>rodziców w kształtowaniu </a:t>
            </a:r>
            <a:br>
              <a:rPr lang="pl-PL" sz="2800" b="1" i="1" dirty="0" smtClean="0">
                <a:solidFill>
                  <a:srgbClr val="002060"/>
                </a:solidFill>
              </a:rPr>
            </a:br>
            <a:r>
              <a:rPr lang="pl-PL" sz="2800" b="1" i="1" dirty="0" smtClean="0">
                <a:solidFill>
                  <a:srgbClr val="002060"/>
                </a:solidFill>
              </a:rPr>
              <a:t>pozytywnego obrazu dziecka</a:t>
            </a:r>
            <a:br>
              <a:rPr lang="pl-PL" sz="2800" b="1" i="1" dirty="0" smtClean="0">
                <a:solidFill>
                  <a:srgbClr val="002060"/>
                </a:solidFill>
              </a:rPr>
            </a:br>
            <a:r>
              <a:rPr lang="pl-PL" sz="2800" dirty="0" smtClean="0"/>
              <a:t/>
            </a:r>
            <a:br>
              <a:rPr lang="pl-PL" sz="2800" dirty="0" smtClean="0"/>
            </a:br>
            <a:r>
              <a:rPr lang="pl-PL" sz="2800" dirty="0" smtClean="0">
                <a:solidFill>
                  <a:srgbClr val="002060"/>
                </a:solidFill>
              </a:rPr>
              <a:t/>
            </a:r>
            <a:br>
              <a:rPr lang="pl-PL" sz="2800" dirty="0" smtClean="0">
                <a:solidFill>
                  <a:srgbClr val="002060"/>
                </a:solidFill>
              </a:rPr>
            </a:br>
            <a:r>
              <a:rPr lang="pl-PL" sz="2800" dirty="0" smtClean="0">
                <a:solidFill>
                  <a:srgbClr val="002060"/>
                </a:solidFill>
              </a:rPr>
              <a:t> </a:t>
            </a:r>
            <a:endParaRPr lang="pl-PL" sz="2800" dirty="0">
              <a:solidFill>
                <a:srgbClr val="002060"/>
              </a:solidFill>
            </a:endParaRPr>
          </a:p>
        </p:txBody>
      </p:sp>
      <p:sp>
        <p:nvSpPr>
          <p:cNvPr id="3" name="Symbol zastępczy zawartości 2"/>
          <p:cNvSpPr>
            <a:spLocks noGrp="1"/>
          </p:cNvSpPr>
          <p:nvPr>
            <p:ph sz="quarter" idx="13"/>
          </p:nvPr>
        </p:nvSpPr>
        <p:spPr>
          <a:xfrm>
            <a:off x="0" y="1571612"/>
            <a:ext cx="8686800" cy="4525963"/>
          </a:xfrm>
        </p:spPr>
        <p:txBody>
          <a:bodyPr>
            <a:noAutofit/>
          </a:bodyPr>
          <a:lstStyle/>
          <a:p>
            <a:pPr marL="0" indent="0">
              <a:buNone/>
            </a:pPr>
            <a:r>
              <a:rPr lang="pl-PL" sz="1800" b="1" i="1" dirty="0">
                <a:solidFill>
                  <a:srgbClr val="002060"/>
                </a:solidFill>
              </a:rPr>
              <a:t> </a:t>
            </a:r>
            <a:r>
              <a:rPr lang="pl-PL" sz="1800" b="1" i="1" dirty="0" smtClean="0">
                <a:solidFill>
                  <a:srgbClr val="002060"/>
                </a:solidFill>
              </a:rPr>
              <a:t>   ·Stawianie racjonalnych wymagań – aspiracje rodziców wobec dzieci powinny być </a:t>
            </a:r>
            <a:r>
              <a:rPr lang="pl-PL" sz="1800" b="1" i="1" dirty="0" smtClean="0">
                <a:solidFill>
                  <a:srgbClr val="002060"/>
                </a:solidFill>
              </a:rPr>
              <a:t>odpowiednie </a:t>
            </a:r>
            <a:r>
              <a:rPr lang="pl-PL" sz="1800" b="1" i="1" dirty="0" smtClean="0">
                <a:solidFill>
                  <a:srgbClr val="002060"/>
                </a:solidFill>
              </a:rPr>
              <a:t>do posiadanych predyspozycji i </a:t>
            </a:r>
            <a:r>
              <a:rPr lang="pl-PL" sz="1800" b="1" i="1" dirty="0" smtClean="0">
                <a:solidFill>
                  <a:srgbClr val="002060"/>
                </a:solidFill>
              </a:rPr>
              <a:t>uzdolnień.</a:t>
            </a:r>
            <a:endParaRPr lang="pl-PL" sz="1800" b="1" dirty="0" smtClean="0">
              <a:solidFill>
                <a:srgbClr val="002060"/>
              </a:solidFill>
            </a:endParaRPr>
          </a:p>
          <a:p>
            <a:r>
              <a:rPr lang="pl-PL" sz="1800" b="1" i="1" dirty="0" smtClean="0">
                <a:solidFill>
                  <a:srgbClr val="002060"/>
                </a:solidFill>
              </a:rPr>
              <a:t>Właściwa organizacja czasu – pilnowanie aby dziecko miało wystarczająco dużo cza-su na zabawę, ruch, czy swoje hobby. Dzieci zdolne i ambitne często potrafią długo i wytrwale się uczyć, ale mogą być przemęczone i przypłacić to skrzywieniem kręgosłupa. Ważne jest też sprawdzenie ilości czasu poświęcanego na telewizję czy komputer, w celu uniknięcia uzależnienia,</a:t>
            </a:r>
          </a:p>
          <a:p>
            <a:endParaRPr lang="pl-PL" sz="1800" i="1" dirty="0" smtClean="0"/>
          </a:p>
          <a:p>
            <a:endParaRPr lang="pl-PL" sz="1800" i="1" dirty="0" smtClean="0"/>
          </a:p>
          <a:p>
            <a:endParaRPr lang="pl-PL" sz="1800" i="1" dirty="0" smtClean="0"/>
          </a:p>
          <a:p>
            <a:endParaRPr lang="pl-PL" sz="1800" i="1" dirty="0" smtClean="0"/>
          </a:p>
          <a:p>
            <a:endParaRPr lang="pl-PL" sz="1800" dirty="0" smtClean="0"/>
          </a:p>
          <a:p>
            <a:endParaRPr lang="pl-PL" sz="1800" b="1" dirty="0" smtClean="0">
              <a:solidFill>
                <a:srgbClr val="002060"/>
              </a:solidFill>
            </a:endParaRPr>
          </a:p>
          <a:p>
            <a:endParaRPr lang="pl-PL" sz="1800" b="1" i="1" dirty="0" smtClean="0">
              <a:latin typeface="Times New Roman" pitchFamily="18" charset="0"/>
              <a:cs typeface="Times New Roman" pitchFamily="18" charset="0"/>
            </a:endParaRPr>
          </a:p>
          <a:p>
            <a:endParaRPr lang="pl-PL" sz="1800" b="1" i="1" dirty="0" smtClean="0">
              <a:latin typeface="Times New Roman" pitchFamily="18" charset="0"/>
              <a:cs typeface="Times New Roman" pitchFamily="18" charset="0"/>
            </a:endParaRPr>
          </a:p>
          <a:p>
            <a:endParaRPr lang="pl-PL" sz="1800" b="1" i="1" dirty="0" smtClean="0">
              <a:latin typeface="Times New Roman" pitchFamily="18" charset="0"/>
              <a:cs typeface="Times New Roman" pitchFamily="18" charset="0"/>
            </a:endParaRPr>
          </a:p>
        </p:txBody>
      </p:sp>
      <p:pic>
        <p:nvPicPr>
          <p:cNvPr id="22533" name="Picture 5"/>
          <p:cNvPicPr>
            <a:picLocks noChangeAspect="1" noChangeArrowheads="1"/>
          </p:cNvPicPr>
          <p:nvPr/>
        </p:nvPicPr>
        <p:blipFill>
          <a:blip r:embed="rId2" cstate="print"/>
          <a:srcRect/>
          <a:stretch>
            <a:fillRect/>
          </a:stretch>
        </p:blipFill>
        <p:spPr bwMode="auto">
          <a:xfrm>
            <a:off x="1071538" y="4429132"/>
            <a:ext cx="3143272" cy="2165952"/>
          </a:xfrm>
          <a:prstGeom prst="rect">
            <a:avLst/>
          </a:prstGeom>
          <a:noFill/>
          <a:ln w="9525">
            <a:noFill/>
            <a:miter lim="800000"/>
            <a:headEnd/>
            <a:tailEnd/>
          </a:ln>
          <a:effectLst/>
        </p:spPr>
      </p:pic>
      <p:pic>
        <p:nvPicPr>
          <p:cNvPr id="22536" name="Picture 8"/>
          <p:cNvPicPr>
            <a:picLocks noChangeAspect="1" noChangeArrowheads="1"/>
          </p:cNvPicPr>
          <p:nvPr/>
        </p:nvPicPr>
        <p:blipFill>
          <a:blip r:embed="rId3" cstate="print"/>
          <a:srcRect/>
          <a:stretch>
            <a:fillRect/>
          </a:stretch>
        </p:blipFill>
        <p:spPr bwMode="auto">
          <a:xfrm>
            <a:off x="5143504" y="3714753"/>
            <a:ext cx="2214578" cy="3077888"/>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60648"/>
            <a:ext cx="8991600" cy="1034752"/>
          </a:xfrm>
        </p:spPr>
        <p:style>
          <a:lnRef idx="1">
            <a:schemeClr val="accent2"/>
          </a:lnRef>
          <a:fillRef idx="2">
            <a:schemeClr val="accent2"/>
          </a:fillRef>
          <a:effectRef idx="1">
            <a:schemeClr val="accent2"/>
          </a:effectRef>
          <a:fontRef idx="minor">
            <a:schemeClr val="dk1"/>
          </a:fontRef>
        </p:style>
        <p:txBody>
          <a:bodyPr>
            <a:noAutofit/>
          </a:bodyPr>
          <a:lstStyle/>
          <a:p>
            <a:pPr marL="0" indent="0" algn="ctr">
              <a:buNone/>
            </a:pPr>
            <a:r>
              <a:rPr lang="pl-PL" sz="2800" b="1" i="1" dirty="0" smtClean="0">
                <a:solidFill>
                  <a:srgbClr val="002060"/>
                </a:solidFill>
              </a:rPr>
              <a:t>Rola </a:t>
            </a:r>
            <a:r>
              <a:rPr lang="pl-PL" sz="2800" b="1" i="1" dirty="0" smtClean="0">
                <a:solidFill>
                  <a:srgbClr val="002060"/>
                </a:solidFill>
              </a:rPr>
              <a:t>rodziców w kształtowaniu </a:t>
            </a:r>
            <a:br>
              <a:rPr lang="pl-PL" sz="2800" b="1" i="1" dirty="0" smtClean="0">
                <a:solidFill>
                  <a:srgbClr val="002060"/>
                </a:solidFill>
              </a:rPr>
            </a:br>
            <a:r>
              <a:rPr lang="pl-PL" sz="2800" b="1" i="1" dirty="0" smtClean="0">
                <a:solidFill>
                  <a:srgbClr val="002060"/>
                </a:solidFill>
              </a:rPr>
              <a:t>pozytywnego obrazu dziecka</a:t>
            </a:r>
            <a:r>
              <a:rPr lang="pl-PL" sz="2800" dirty="0" smtClean="0"/>
              <a:t/>
            </a:r>
            <a:br>
              <a:rPr lang="pl-PL" sz="2800" dirty="0" smtClean="0"/>
            </a:br>
            <a:r>
              <a:rPr lang="pl-PL" sz="2800" dirty="0" smtClean="0">
                <a:solidFill>
                  <a:srgbClr val="002060"/>
                </a:solidFill>
              </a:rPr>
              <a:t/>
            </a:r>
            <a:br>
              <a:rPr lang="pl-PL" sz="2800" dirty="0" smtClean="0">
                <a:solidFill>
                  <a:srgbClr val="002060"/>
                </a:solidFill>
              </a:rPr>
            </a:br>
            <a:r>
              <a:rPr lang="pl-PL" sz="2800" dirty="0" smtClean="0">
                <a:solidFill>
                  <a:srgbClr val="002060"/>
                </a:solidFill>
              </a:rPr>
              <a:t> </a:t>
            </a:r>
            <a:endParaRPr lang="pl-PL" sz="2800" dirty="0">
              <a:solidFill>
                <a:srgbClr val="002060"/>
              </a:solidFill>
            </a:endParaRPr>
          </a:p>
        </p:txBody>
      </p:sp>
      <p:sp>
        <p:nvSpPr>
          <p:cNvPr id="3" name="Symbol zastępczy zawartości 2"/>
          <p:cNvSpPr>
            <a:spLocks noGrp="1"/>
          </p:cNvSpPr>
          <p:nvPr>
            <p:ph sz="quarter" idx="13"/>
          </p:nvPr>
        </p:nvSpPr>
        <p:spPr>
          <a:xfrm>
            <a:off x="1043608" y="1556792"/>
            <a:ext cx="6500192" cy="2649448"/>
          </a:xfrm>
        </p:spPr>
        <p:txBody>
          <a:bodyPr>
            <a:noAutofit/>
          </a:bodyPr>
          <a:lstStyle/>
          <a:p>
            <a:r>
              <a:rPr lang="pl-PL" sz="1800" b="1" i="1" dirty="0" smtClean="0">
                <a:solidFill>
                  <a:srgbClr val="002060"/>
                </a:solidFill>
                <a:latin typeface="+mj-lt"/>
                <a:cs typeface="Times New Roman" pitchFamily="18" charset="0"/>
              </a:rPr>
              <a:t>Pomoc w nauce – należy zachęcać dzieci do samodzielnego rozwiązywania </a:t>
            </a:r>
            <a:r>
              <a:rPr lang="pl-PL" sz="1800" b="1" i="1" dirty="0" smtClean="0">
                <a:solidFill>
                  <a:srgbClr val="002060"/>
                </a:solidFill>
                <a:latin typeface="+mj-lt"/>
                <a:cs typeface="Times New Roman" pitchFamily="18" charset="0"/>
              </a:rPr>
              <a:t>problemów. </a:t>
            </a:r>
            <a:r>
              <a:rPr lang="pl-PL" sz="1800" b="1" i="1" dirty="0" smtClean="0">
                <a:solidFill>
                  <a:srgbClr val="002060"/>
                </a:solidFill>
                <a:latin typeface="+mj-lt"/>
                <a:cs typeface="Times New Roman" pitchFamily="18" charset="0"/>
              </a:rPr>
              <a:t>I</a:t>
            </a:r>
            <a:r>
              <a:rPr lang="pl-PL" sz="1800" b="1" i="1" dirty="0" smtClean="0">
                <a:solidFill>
                  <a:srgbClr val="002060"/>
                </a:solidFill>
                <a:latin typeface="+mj-lt"/>
              </a:rPr>
              <a:t>nteresowanie </a:t>
            </a:r>
            <a:r>
              <a:rPr lang="pl-PL" sz="1800" b="1" i="1" dirty="0" smtClean="0">
                <a:solidFill>
                  <a:srgbClr val="002060"/>
                </a:solidFill>
                <a:latin typeface="+mj-lt"/>
              </a:rPr>
              <a:t>się problemami dzieci – małe dzieci mają naturalną skłonność do opowiadania swoich przeżyć rodzicom. Tylko od rodziców zależy, czy będą tak postępowały, gdy dorosną. Jeżeli reakcje dorosłych na problemy są przesadzone albo sprawy dziecka są traktowane jako mało ważne, wówczas kontakt będzie stawał się coraz bardziej zakłócony. Dzieci nie będą szukały pomocy w rozwiązaniu problemów u rodziców. Nic nie da wypytywanie się czy groźby. Jeżeli rodzić będzie wiedział, w czym tkwi kłopot, zazwyczaj będzie mógł pomóc i udzielić wsparcia.</a:t>
            </a:r>
          </a:p>
          <a:p>
            <a:endParaRPr lang="pl-PL" sz="1800" i="1" dirty="0" smtClean="0">
              <a:latin typeface="Times New Roman" pitchFamily="18" charset="0"/>
              <a:cs typeface="Times New Roman" pitchFamily="18" charset="0"/>
            </a:endParaRPr>
          </a:p>
        </p:txBody>
      </p:sp>
      <p:pic>
        <p:nvPicPr>
          <p:cNvPr id="18435" name="Picture 3"/>
          <p:cNvPicPr>
            <a:picLocks noChangeAspect="1" noChangeArrowheads="1"/>
          </p:cNvPicPr>
          <p:nvPr/>
        </p:nvPicPr>
        <p:blipFill>
          <a:blip r:embed="rId2" cstate="print"/>
          <a:srcRect/>
          <a:stretch>
            <a:fillRect/>
          </a:stretch>
        </p:blipFill>
        <p:spPr bwMode="auto">
          <a:xfrm>
            <a:off x="7452320" y="1196753"/>
            <a:ext cx="1505595" cy="989236"/>
          </a:xfrm>
          <a:prstGeom prst="rect">
            <a:avLst/>
          </a:prstGeom>
          <a:noFill/>
          <a:ln w="9525">
            <a:noFill/>
            <a:miter lim="800000"/>
            <a:headEnd/>
            <a:tailEnd/>
          </a:ln>
          <a:effectLst/>
        </p:spPr>
      </p:pic>
      <p:pic>
        <p:nvPicPr>
          <p:cNvPr id="18436" name="Picture 4"/>
          <p:cNvPicPr>
            <a:picLocks noChangeAspect="1" noChangeArrowheads="1"/>
          </p:cNvPicPr>
          <p:nvPr/>
        </p:nvPicPr>
        <p:blipFill>
          <a:blip r:embed="rId3" cstate="print"/>
          <a:srcRect/>
          <a:stretch>
            <a:fillRect/>
          </a:stretch>
        </p:blipFill>
        <p:spPr bwMode="auto">
          <a:xfrm>
            <a:off x="7747958" y="4509120"/>
            <a:ext cx="1192020" cy="1167357"/>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linds(horizontal)">
                                      <p:cBhvr>
                                        <p:cTn id="7" dur="5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blinds(horizontal)">
                                      <p:cBhvr>
                                        <p:cTn id="12"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erodynamiczny">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8940</TotalTime>
  <Words>2398</Words>
  <Application>Microsoft Office PowerPoint</Application>
  <PresentationFormat>Pokaz na ekranie (4:3)</PresentationFormat>
  <Paragraphs>168</Paragraphs>
  <Slides>30</Slides>
  <Notes>1</Notes>
  <HiddenSlides>0</HiddenSlides>
  <MMClips>0</MMClips>
  <ScaleCrop>false</ScaleCrop>
  <HeadingPairs>
    <vt:vector size="4" baseType="variant">
      <vt:variant>
        <vt:lpstr>Motyw</vt:lpstr>
      </vt:variant>
      <vt:variant>
        <vt:i4>1</vt:i4>
      </vt:variant>
      <vt:variant>
        <vt:lpstr>Tytuły slajdów</vt:lpstr>
      </vt:variant>
      <vt:variant>
        <vt:i4>30</vt:i4>
      </vt:variant>
    </vt:vector>
  </HeadingPairs>
  <TitlesOfParts>
    <vt:vector size="31" baseType="lpstr">
      <vt:lpstr>Aerodynamiczny</vt:lpstr>
      <vt:lpstr>Jak wspierać dziecko w odrabianiu prac domowych?</vt:lpstr>
      <vt:lpstr>JAK  MOTYWOWAĆ  DZIECKO DO NAUKI.   ROLA RODZICÓW.  </vt:lpstr>
      <vt:lpstr>JAK  MOTYWOWAĆ  DZIECKO DO NAUKI.   ROLA RODZICÓW.  </vt:lpstr>
      <vt:lpstr>JAK  MOTYWOWAĆ  DZIECKO DO NAUKI.   ROLA RODZICÓW.  </vt:lpstr>
      <vt:lpstr>  Rola rodziców w kształtowaniu  pozytywnego obrazu dziecka   </vt:lpstr>
      <vt:lpstr>Rola rodziców w kształtowaniu  pozytywnego obrazu dziecka   </vt:lpstr>
      <vt:lpstr>Rola rodziców w kształtowaniu  pozytywnego obrazu dziecka   </vt:lpstr>
      <vt:lpstr>Rola rodziców w kształtowaniu  pozytywnego obrazu dziecka    </vt:lpstr>
      <vt:lpstr>Rola rodziców w kształtowaniu  pozytywnego obrazu dziecka   </vt:lpstr>
      <vt:lpstr>Rola rodziców w kształtowaniu  pozytywnego obrazu dziecka </vt:lpstr>
      <vt:lpstr>Prezentacja programu PowerPoint</vt:lpstr>
      <vt:lpstr>Jak rodzice mogą pomóc dziecku w nauce  12 kroków</vt:lpstr>
      <vt:lpstr>Jak rodzice mogą pomóc dziecku w nauce – 12 kroków</vt:lpstr>
      <vt:lpstr>Stwórz dziecku dobre warunki  do odrabiania lekcji </vt:lpstr>
      <vt:lpstr>Stwórz dziecku dobre warunki  do odrabiania lekcji </vt:lpstr>
      <vt:lpstr>jak rodzice mogą pomóc dziecku w nauce – 12 kroków</vt:lpstr>
      <vt:lpstr>Prezentacja programu PowerPoint</vt:lpstr>
      <vt:lpstr>Prezentacja programu PowerPoint</vt:lpstr>
      <vt:lpstr>jak rodzice mogą pomóc dziecku w nauce – 12 kroków</vt:lpstr>
      <vt:lpstr>Jak rodzice mogą pomóc dziecku w nauce – 12 kroków </vt:lpstr>
      <vt:lpstr>Prezentacja programu PowerPoint</vt:lpstr>
      <vt:lpstr>Nie wolno odrabiać lekcji  za dziecko!</vt:lpstr>
      <vt:lpstr>Nie wolno odrabiać lekcji  za dziecko!</vt:lpstr>
      <vt:lpstr>Prezentacja programu PowerPoint</vt:lpstr>
      <vt:lpstr>Prezentacja programu PowerPoint</vt:lpstr>
      <vt:lpstr>Prezentacja programu PowerPoint</vt:lpstr>
      <vt:lpstr>Prezentacja programu PowerPoint</vt:lpstr>
      <vt:lpstr> </vt:lpstr>
      <vt:lpstr> </vt:lpstr>
      <vt:lpstr>                         Refleksja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MOTYWOWAĆ  DZIECKO DO NAUKI.   ROLA RODZICÓW.</dc:title>
  <dc:creator>Turemka</dc:creator>
  <cp:lastModifiedBy>Admin</cp:lastModifiedBy>
  <cp:revision>57</cp:revision>
  <dcterms:created xsi:type="dcterms:W3CDTF">2011-11-11T11:18:58Z</dcterms:created>
  <dcterms:modified xsi:type="dcterms:W3CDTF">2020-02-14T17:13:13Z</dcterms:modified>
</cp:coreProperties>
</file>