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2" r:id="rId7"/>
    <p:sldId id="263" r:id="rId8"/>
    <p:sldId id="265" r:id="rId9"/>
    <p:sldId id="287" r:id="rId10"/>
    <p:sldId id="266" r:id="rId11"/>
    <p:sldId id="264"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8615" autoAdjust="0"/>
  </p:normalViewPr>
  <p:slideViewPr>
    <p:cSldViewPr>
      <p:cViewPr>
        <p:scale>
          <a:sx n="110" d="100"/>
          <a:sy n="110" d="100"/>
        </p:scale>
        <p:origin x="-1644" y="-54"/>
      </p:cViewPr>
      <p:guideLst>
        <p:guide orient="horz" pos="2160"/>
        <p:guide pos="2880"/>
      </p:guideLst>
    </p:cSldViewPr>
  </p:slideViewPr>
  <p:outlineViewPr>
    <p:cViewPr>
      <p:scale>
        <a:sx n="33" d="100"/>
        <a:sy n="33" d="100"/>
      </p:scale>
      <p:origin x="222" y="1045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Date Placeholder 29"/>
          <p:cNvSpPr>
            <a:spLocks noGrp="1"/>
          </p:cNvSpPr>
          <p:nvPr>
            <p:ph type="dt" sz="half" idx="10"/>
          </p:nvPr>
        </p:nvSpPr>
        <p:spPr/>
        <p:txBody>
          <a:bodyPr/>
          <a:lstStyle/>
          <a:p>
            <a:fld id="{0A690E9D-78C0-4F04-AF3A-F6AF0CCD4296}" type="datetimeFigureOut">
              <a:rPr lang="pl-PL" smtClean="0"/>
              <a:t>17.03.2021</a:t>
            </a:fld>
            <a:endParaRPr lang="pl-PL"/>
          </a:p>
        </p:txBody>
      </p:sp>
      <p:sp>
        <p:nvSpPr>
          <p:cNvPr id="19" name="Footer Placeholder 18"/>
          <p:cNvSpPr>
            <a:spLocks noGrp="1"/>
          </p:cNvSpPr>
          <p:nvPr>
            <p:ph type="ftr" sz="quarter" idx="11"/>
          </p:nvPr>
        </p:nvSpPr>
        <p:spPr/>
        <p:txBody>
          <a:bodyPr/>
          <a:lstStyle/>
          <a:p>
            <a:endParaRPr lang="pl-PL"/>
          </a:p>
        </p:txBody>
      </p:sp>
      <p:sp>
        <p:nvSpPr>
          <p:cNvPr id="27" name="Slide Number Placeholder 26"/>
          <p:cNvSpPr>
            <a:spLocks noGrp="1"/>
          </p:cNvSpPr>
          <p:nvPr>
            <p:ph type="sldNum" sz="quarter" idx="12"/>
          </p:nvPr>
        </p:nvSpPr>
        <p:spPr/>
        <p:txBody>
          <a:bodyPr/>
          <a:lstStyle/>
          <a:p>
            <a:fld id="{29EE6C53-B7A2-46F3-993B-0C2E5596D131}"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0A690E9D-78C0-4F04-AF3A-F6AF0CCD4296}" type="datetimeFigureOut">
              <a:rPr lang="pl-PL" smtClean="0"/>
              <a:t>17.03.2021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9EE6C53-B7A2-46F3-993B-0C2E5596D131}"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0A690E9D-78C0-4F04-AF3A-F6AF0CCD4296}" type="datetimeFigureOut">
              <a:rPr lang="pl-PL" smtClean="0"/>
              <a:t>17.03.2021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9EE6C53-B7A2-46F3-993B-0C2E5596D131}"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Content Placeholder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0A690E9D-78C0-4F04-AF3A-F6AF0CCD4296}" type="datetimeFigureOut">
              <a:rPr lang="pl-PL" smtClean="0"/>
              <a:t>17.03.2021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9EE6C53-B7A2-46F3-993B-0C2E5596D131}"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Date Placeholder 3"/>
          <p:cNvSpPr>
            <a:spLocks noGrp="1"/>
          </p:cNvSpPr>
          <p:nvPr>
            <p:ph type="dt" sz="half" idx="10"/>
          </p:nvPr>
        </p:nvSpPr>
        <p:spPr/>
        <p:txBody>
          <a:bodyPr/>
          <a:lstStyle/>
          <a:p>
            <a:fld id="{0A690E9D-78C0-4F04-AF3A-F6AF0CCD4296}" type="datetimeFigureOut">
              <a:rPr lang="pl-PL" smtClean="0"/>
              <a:t>17.03.2021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9EE6C53-B7A2-46F3-993B-0C2E5596D131}"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0A690E9D-78C0-4F04-AF3A-F6AF0CCD4296}" type="datetimeFigureOut">
              <a:rPr lang="pl-PL" smtClean="0"/>
              <a:t>17.03.2021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9EE6C53-B7A2-46F3-993B-0C2E5596D131}"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Date Placeholder 6"/>
          <p:cNvSpPr>
            <a:spLocks noGrp="1"/>
          </p:cNvSpPr>
          <p:nvPr>
            <p:ph type="dt" sz="half" idx="10"/>
          </p:nvPr>
        </p:nvSpPr>
        <p:spPr/>
        <p:txBody>
          <a:bodyPr/>
          <a:lstStyle/>
          <a:p>
            <a:fld id="{0A690E9D-78C0-4F04-AF3A-F6AF0CCD4296}" type="datetimeFigureOut">
              <a:rPr lang="pl-PL" smtClean="0"/>
              <a:t>17.03.2021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9EE6C53-B7A2-46F3-993B-0C2E5596D131}"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Date Placeholder 2"/>
          <p:cNvSpPr>
            <a:spLocks noGrp="1"/>
          </p:cNvSpPr>
          <p:nvPr>
            <p:ph type="dt" sz="half" idx="10"/>
          </p:nvPr>
        </p:nvSpPr>
        <p:spPr/>
        <p:txBody>
          <a:bodyPr/>
          <a:lstStyle/>
          <a:p>
            <a:fld id="{0A690E9D-78C0-4F04-AF3A-F6AF0CCD4296}" type="datetimeFigureOut">
              <a:rPr lang="pl-PL" smtClean="0"/>
              <a:t>17.03.2021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9EE6C53-B7A2-46F3-993B-0C2E5596D131}"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90E9D-78C0-4F04-AF3A-F6AF0CCD4296}" type="datetimeFigureOut">
              <a:rPr lang="pl-PL" smtClean="0"/>
              <a:t>17.03.2021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9EE6C53-B7A2-46F3-993B-0C2E5596D131}"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0A690E9D-78C0-4F04-AF3A-F6AF0CCD4296}" type="datetimeFigureOut">
              <a:rPr lang="pl-PL" smtClean="0"/>
              <a:t>17.03.2021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9EE6C53-B7A2-46F3-993B-0C2E5596D131}"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Date Placeholder 4"/>
          <p:cNvSpPr>
            <a:spLocks noGrp="1"/>
          </p:cNvSpPr>
          <p:nvPr>
            <p:ph type="dt" sz="half" idx="10"/>
          </p:nvPr>
        </p:nvSpPr>
        <p:spPr/>
        <p:txBody>
          <a:bodyPr/>
          <a:lstStyle/>
          <a:p>
            <a:fld id="{0A690E9D-78C0-4F04-AF3A-F6AF0CCD4296}" type="datetimeFigureOut">
              <a:rPr lang="pl-PL" smtClean="0"/>
              <a:t>17.03.2021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8077200" y="6356350"/>
            <a:ext cx="609600" cy="365125"/>
          </a:xfrm>
        </p:spPr>
        <p:txBody>
          <a:bodyPr/>
          <a:lstStyle/>
          <a:p>
            <a:fld id="{29EE6C53-B7A2-46F3-993B-0C2E5596D131}" type="slidenum">
              <a:rPr lang="pl-PL" smtClean="0"/>
              <a:t>‹#›</a:t>
            </a:fld>
            <a:endParaRPr lang="pl-P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690E9D-78C0-4F04-AF3A-F6AF0CCD4296}" type="datetimeFigureOut">
              <a:rPr lang="pl-PL" smtClean="0"/>
              <a:t>17.03.2021</a:t>
            </a:fld>
            <a:endParaRPr lang="pl-P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9EE6C53-B7A2-46F3-993B-0C2E5596D131}" type="slidenum">
              <a:rPr lang="pl-PL" smtClean="0"/>
              <a:t>‹#›</a:t>
            </a:fld>
            <a:endParaRPr lang="pl-P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2.png"/><Relationship Id="rId2" Type="http://schemas.microsoft.com/office/2007/relationships/media" Target="../media/media1.wav"/><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067944" y="2060848"/>
            <a:ext cx="4032448" cy="936104"/>
          </a:xfrm>
        </p:spPr>
        <p:style>
          <a:lnRef idx="0">
            <a:schemeClr val="accent4"/>
          </a:lnRef>
          <a:fillRef idx="3">
            <a:schemeClr val="accent4"/>
          </a:fillRef>
          <a:effectRef idx="3">
            <a:schemeClr val="accent4"/>
          </a:effectRef>
          <a:fontRef idx="minor">
            <a:schemeClr val="lt1"/>
          </a:fontRef>
        </p:style>
        <p:txBody>
          <a:bodyPr>
            <a:normAutofit/>
          </a:bodyPr>
          <a:lstStyle/>
          <a:p>
            <a:r>
              <a:rPr lang="pl-PL" dirty="0" smtClean="0">
                <a:solidFill>
                  <a:srgbClr val="0070C0"/>
                </a:solidFill>
                <a:latin typeface="Berlin Sans FB Demi" pitchFamily="34" charset="0"/>
              </a:rPr>
              <a:t>Moje Miasto</a:t>
            </a:r>
            <a:endParaRPr lang="pl-PL" dirty="0">
              <a:solidFill>
                <a:srgbClr val="0070C0"/>
              </a:solidFill>
              <a:latin typeface="Berlin Sans FB Demi" pitchFamily="34" charset="0"/>
            </a:endParaRPr>
          </a:p>
        </p:txBody>
      </p:sp>
      <p:sp>
        <p:nvSpPr>
          <p:cNvPr id="3" name="Podtytuł 2"/>
          <p:cNvSpPr>
            <a:spLocks noGrp="1"/>
          </p:cNvSpPr>
          <p:nvPr>
            <p:ph type="subTitle" idx="1"/>
          </p:nvPr>
        </p:nvSpPr>
        <p:spPr>
          <a:xfrm>
            <a:off x="3563888" y="3228537"/>
            <a:ext cx="4824208" cy="1424600"/>
          </a:xfrm>
        </p:spPr>
        <p:txBody>
          <a:bodyPr>
            <a:normAutofit/>
          </a:bodyPr>
          <a:lstStyle/>
          <a:p>
            <a:pPr algn="ctr"/>
            <a:r>
              <a:rPr lang="pl-PL" sz="4000" b="1" dirty="0" smtClean="0">
                <a:solidFill>
                  <a:srgbClr val="002060"/>
                </a:solidFill>
                <a:latin typeface="Book Antiqua" pitchFamily="18" charset="0"/>
              </a:rPr>
              <a:t>Ruda Śląska</a:t>
            </a:r>
          </a:p>
          <a:p>
            <a:pPr algn="ctr"/>
            <a:r>
              <a:rPr lang="pl-PL" sz="1800" b="1" dirty="0" smtClean="0">
                <a:solidFill>
                  <a:srgbClr val="002060"/>
                </a:solidFill>
                <a:latin typeface="Book Antiqua" pitchFamily="18" charset="0"/>
              </a:rPr>
              <a:t>Opracowała mgr Beata </a:t>
            </a:r>
            <a:r>
              <a:rPr lang="pl-PL" sz="1800" b="1" dirty="0" err="1" smtClean="0">
                <a:solidFill>
                  <a:srgbClr val="002060"/>
                </a:solidFill>
                <a:latin typeface="Book Antiqua" pitchFamily="18" charset="0"/>
              </a:rPr>
              <a:t>Krempuła</a:t>
            </a:r>
            <a:endParaRPr lang="pl-PL" sz="1800" b="1" dirty="0">
              <a:solidFill>
                <a:srgbClr val="002060"/>
              </a:solidFill>
              <a:latin typeface="Book Antiqua" pitchFamily="18" charset="0"/>
            </a:endParaRPr>
          </a:p>
        </p:txBody>
      </p:sp>
      <p:pic>
        <p:nvPicPr>
          <p:cNvPr id="4" name="Dźwięk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480960796"/>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0"/>
                                        <p:tgtEl>
                                          <p:spTgt spid="2"/>
                                        </p:tgtEl>
                                      </p:cBhvr>
                                    </p:animEffect>
                                    <p:anim calcmode="lin" valueType="num">
                                      <p:cBhvr>
                                        <p:cTn id="12" dur="6000" fill="hold"/>
                                        <p:tgtEl>
                                          <p:spTgt spid="2"/>
                                        </p:tgtEl>
                                        <p:attrNameLst>
                                          <p:attrName>ppt_x</p:attrName>
                                        </p:attrNameLst>
                                      </p:cBhvr>
                                      <p:tavLst>
                                        <p:tav tm="0">
                                          <p:val>
                                            <p:strVal val="#ppt_x"/>
                                          </p:val>
                                        </p:tav>
                                        <p:tav tm="100000">
                                          <p:val>
                                            <p:strVal val="#ppt_x"/>
                                          </p:val>
                                        </p:tav>
                                      </p:tavLst>
                                    </p:anim>
                                    <p:anim calcmode="lin" valueType="num">
                                      <p:cBhvr>
                                        <p:cTn id="13" dur="6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3"/>
                                        </p:tgtEl>
                                        <p:attrNameLst>
                                          <p:attrName>fillcolor</p:attrName>
                                        </p:attrNameLst>
                                      </p:cBhvr>
                                      <p:to>
                                        <a:schemeClr val="accent2"/>
                                      </p:to>
                                    </p:animClr>
                                    <p:set>
                                      <p:cBhvr>
                                        <p:cTn id="32" dur="2000" fill="hold"/>
                                        <p:tgtEl>
                                          <p:spTgt spid="3"/>
                                        </p:tgtEl>
                                        <p:attrNameLst>
                                          <p:attrName>fill.type</p:attrName>
                                        </p:attrNameLst>
                                      </p:cBhvr>
                                      <p:to>
                                        <p:strVal val="solid"/>
                                      </p:to>
                                    </p:set>
                                    <p:set>
                                      <p:cBhvr>
                                        <p:cTn id="33"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67544" y="692696"/>
            <a:ext cx="8229600" cy="1052736"/>
          </a:xfrm>
        </p:spPr>
        <p:txBody>
          <a:bodyPr>
            <a:normAutofit/>
          </a:bodyPr>
          <a:lstStyle/>
          <a:p>
            <a:r>
              <a:rPr lang="pl-PL" sz="3200" dirty="0" smtClean="0"/>
              <a:t>Kościół pod wezwaniem św. Pawła Apostoła </a:t>
            </a:r>
            <a:br>
              <a:rPr lang="pl-PL" sz="3200" dirty="0" smtClean="0"/>
            </a:br>
            <a:r>
              <a:rPr lang="pl-PL" sz="3200" dirty="0" smtClean="0"/>
              <a:t>w Nowym Bytomiu, który ma ponad 100 lat.</a:t>
            </a:r>
            <a:endParaRPr lang="pl-PL" sz="3200"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772816"/>
            <a:ext cx="7128792" cy="4896544"/>
          </a:xfrm>
        </p:spPr>
      </p:pic>
    </p:spTree>
    <p:extLst>
      <p:ext uri="{BB962C8B-B14F-4D97-AF65-F5344CB8AC3E}">
        <p14:creationId xmlns:p14="http://schemas.microsoft.com/office/powerpoint/2010/main" val="1183998855"/>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5536" y="620688"/>
            <a:ext cx="8229600" cy="1442424"/>
          </a:xfrm>
        </p:spPr>
        <p:txBody>
          <a:bodyPr>
            <a:normAutofit/>
          </a:bodyPr>
          <a:lstStyle/>
          <a:p>
            <a:r>
              <a:rPr lang="pl-PL" sz="2200" dirty="0" smtClean="0"/>
              <a:t>Kolonia robotnicza </a:t>
            </a:r>
            <a:r>
              <a:rPr lang="pl-PL" sz="2200" dirty="0" err="1" smtClean="0"/>
              <a:t>Ficinus</a:t>
            </a:r>
            <a:r>
              <a:rPr lang="pl-PL" sz="2200" dirty="0" smtClean="0"/>
              <a:t> w  dzielnicy Wirek.  To dawne osiedle robotnicze przy ul. Kubiny,  składające się z szesnastu identycznych domów powstałych ponad 160 lat temu dla pracowników pobliskiej kopalni. Dziś mieszczą się tam  min. restauracje i biblioteka </a:t>
            </a:r>
            <a:r>
              <a:rPr lang="pl-PL" sz="2400" dirty="0" smtClean="0"/>
              <a:t>.  </a:t>
            </a:r>
            <a:endParaRPr lang="pl-PL" sz="2400" dirty="0"/>
          </a:p>
        </p:txBody>
      </p:sp>
      <p:pic>
        <p:nvPicPr>
          <p:cNvPr id="7" name="Symbol zastępczy zawartości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2204864"/>
            <a:ext cx="4172272" cy="4320480"/>
          </a:xfrm>
        </p:spPr>
      </p:pic>
      <p:pic>
        <p:nvPicPr>
          <p:cNvPr id="8" name="Symbol zastępczy zawartości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2276872"/>
            <a:ext cx="4038600" cy="4248472"/>
          </a:xfrm>
        </p:spPr>
      </p:pic>
    </p:spTree>
    <p:extLst>
      <p:ext uri="{BB962C8B-B14F-4D97-AF65-F5344CB8AC3E}">
        <p14:creationId xmlns:p14="http://schemas.microsoft.com/office/powerpoint/2010/main" val="2354016517"/>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548680"/>
            <a:ext cx="8229600" cy="1298408"/>
          </a:xfrm>
        </p:spPr>
        <p:txBody>
          <a:bodyPr>
            <a:normAutofit/>
          </a:bodyPr>
          <a:lstStyle/>
          <a:p>
            <a:r>
              <a:rPr lang="pl-PL" sz="2400" dirty="0" smtClean="0"/>
              <a:t>Dzisiejsza restauracja „Adria” w dzielnicy Ruda. Budynek powstał jako pałac ponad 123 lata temu. W środku mieści się ogromna sala, która może pomieścić aż 500 osób!. </a:t>
            </a:r>
            <a:endParaRPr lang="pl-PL" sz="2400" dirty="0"/>
          </a:p>
        </p:txBody>
      </p:sp>
      <p:pic>
        <p:nvPicPr>
          <p:cNvPr id="10" name="Symbol zastępczy zawartości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55976" y="2132856"/>
            <a:ext cx="4392488" cy="4248471"/>
          </a:xfrm>
        </p:spPr>
      </p:pic>
      <p:pic>
        <p:nvPicPr>
          <p:cNvPr id="12" name="Symbol zastępczy zawartości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504" y="2132856"/>
            <a:ext cx="4107827" cy="4176464"/>
          </a:xfrm>
        </p:spPr>
      </p:pic>
    </p:spTree>
    <p:extLst>
      <p:ext uri="{BB962C8B-B14F-4D97-AF65-F5344CB8AC3E}">
        <p14:creationId xmlns:p14="http://schemas.microsoft.com/office/powerpoint/2010/main" val="702851257"/>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92696"/>
            <a:ext cx="8229600" cy="1442424"/>
          </a:xfrm>
        </p:spPr>
        <p:txBody>
          <a:bodyPr>
            <a:normAutofit fontScale="90000"/>
          </a:bodyPr>
          <a:lstStyle/>
          <a:p>
            <a:r>
              <a:rPr lang="pl-PL" sz="2000" dirty="0" smtClean="0"/>
              <a:t>„Familoki” czyli  charakterystyczne wielorodzinne śląskie domy budowane z cegły z oknami pomalowanymi na czerwono lub zielono, powstały ponad 100 lat temu dla pracujących wówczas w pobliskich kopalniach i hutach robotników i ich rodzin. Takie budynki można odnaleźć w każdej dzielnicy naszego miasta, może już gdzieś je widzieliście? </a:t>
            </a:r>
            <a:endParaRPr lang="pl-PL" sz="2000" dirty="0"/>
          </a:p>
        </p:txBody>
      </p:sp>
      <p:pic>
        <p:nvPicPr>
          <p:cNvPr id="10" name="Symbol zastępczy zawartości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2204864"/>
            <a:ext cx="4392488" cy="4392488"/>
          </a:xfrm>
        </p:spPr>
      </p:pic>
      <p:pic>
        <p:nvPicPr>
          <p:cNvPr id="9" name="Symbol zastępczy zawartości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9512" y="2276872"/>
            <a:ext cx="4320480" cy="4248472"/>
          </a:xfrm>
        </p:spPr>
      </p:pic>
    </p:spTree>
    <p:extLst>
      <p:ext uri="{BB962C8B-B14F-4D97-AF65-F5344CB8AC3E}">
        <p14:creationId xmlns:p14="http://schemas.microsoft.com/office/powerpoint/2010/main" val="1805237738"/>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692696"/>
            <a:ext cx="8229600" cy="866360"/>
          </a:xfrm>
        </p:spPr>
        <p:txBody>
          <a:bodyPr/>
          <a:lstStyle/>
          <a:p>
            <a:pPr algn="ctr"/>
            <a:r>
              <a:rPr lang="pl-PL" dirty="0" smtClean="0"/>
              <a:t>„Familoki”</a:t>
            </a:r>
            <a:endParaRPr lang="pl-PL" dirty="0"/>
          </a:p>
        </p:txBody>
      </p:sp>
      <p:pic>
        <p:nvPicPr>
          <p:cNvPr id="5" name="Symbol zastępczy zawartości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2677" y="1772816"/>
            <a:ext cx="4233123" cy="4608512"/>
          </a:xfrm>
        </p:spPr>
      </p:pic>
      <p:pic>
        <p:nvPicPr>
          <p:cNvPr id="6" name="Symbol zastępczy zawartości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08" y="1700808"/>
            <a:ext cx="4054238" cy="4608512"/>
          </a:xfrm>
        </p:spPr>
      </p:pic>
    </p:spTree>
    <p:extLst>
      <p:ext uri="{BB962C8B-B14F-4D97-AF65-F5344CB8AC3E}">
        <p14:creationId xmlns:p14="http://schemas.microsoft.com/office/powerpoint/2010/main" val="471736492"/>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a:xfrm>
            <a:off x="467544" y="548680"/>
            <a:ext cx="8229600" cy="936104"/>
          </a:xfrm>
        </p:spPr>
        <p:txBody>
          <a:bodyPr>
            <a:normAutofit/>
          </a:bodyPr>
          <a:lstStyle/>
          <a:p>
            <a:r>
              <a:rPr lang="pl-PL" sz="2400" dirty="0" smtClean="0"/>
              <a:t>Zegar słoneczny na budynku powstałym ponad 100 lat temu </a:t>
            </a:r>
            <a:br>
              <a:rPr lang="pl-PL" sz="2400" dirty="0" smtClean="0"/>
            </a:br>
            <a:r>
              <a:rPr lang="pl-PL" sz="2400" dirty="0" smtClean="0"/>
              <a:t>w dzielnicy Nowy Bytom.</a:t>
            </a:r>
            <a:endParaRPr lang="pl-PL" sz="2400" dirty="0"/>
          </a:p>
        </p:txBody>
      </p:sp>
      <p:pic>
        <p:nvPicPr>
          <p:cNvPr id="12" name="Symbol zastępczy zawartości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1340768"/>
            <a:ext cx="3908722" cy="5184576"/>
          </a:xfrm>
        </p:spPr>
      </p:pic>
      <p:pic>
        <p:nvPicPr>
          <p:cNvPr id="11" name="Symbol zastępczy zawartości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9512" y="1545778"/>
            <a:ext cx="4536504" cy="4907558"/>
          </a:xfrm>
        </p:spPr>
      </p:pic>
    </p:spTree>
    <p:extLst>
      <p:ext uri="{BB962C8B-B14F-4D97-AF65-F5344CB8AC3E}">
        <p14:creationId xmlns:p14="http://schemas.microsoft.com/office/powerpoint/2010/main" val="2618299920"/>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229600" cy="1296144"/>
          </a:xfrm>
        </p:spPr>
        <p:txBody>
          <a:bodyPr>
            <a:normAutofit/>
          </a:bodyPr>
          <a:lstStyle/>
          <a:p>
            <a:r>
              <a:rPr lang="pl-PL" sz="2400" dirty="0" smtClean="0"/>
              <a:t>Muzeum Miejskie im. Maksymiliana Chroboka w dzielnicy Ruda, gdzie można podziwiać min. dawne stroje śląskie, czy też zobaczyć jak dawniej wyglądały wnętrza mieszkań naszych pradziadków.  </a:t>
            </a:r>
            <a:endParaRPr lang="pl-PL" sz="2400" dirty="0"/>
          </a:p>
        </p:txBody>
      </p:sp>
      <p:pic>
        <p:nvPicPr>
          <p:cNvPr id="10" name="Symbol zastępczy zawartości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4004" y="2276872"/>
            <a:ext cx="4090784" cy="3960440"/>
          </a:xfrm>
        </p:spPr>
      </p:pic>
      <p:pic>
        <p:nvPicPr>
          <p:cNvPr id="9" name="Symbol zastępczy zawartości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9512" y="1772816"/>
            <a:ext cx="4518653" cy="4968552"/>
          </a:xfrm>
        </p:spPr>
      </p:pic>
    </p:spTree>
    <p:extLst>
      <p:ext uri="{BB962C8B-B14F-4D97-AF65-F5344CB8AC3E}">
        <p14:creationId xmlns:p14="http://schemas.microsoft.com/office/powerpoint/2010/main" val="3352760532"/>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008112"/>
          </a:xfrm>
        </p:spPr>
        <p:txBody>
          <a:bodyPr>
            <a:normAutofit/>
          </a:bodyPr>
          <a:lstStyle/>
          <a:p>
            <a:r>
              <a:rPr lang="pl-PL" sz="2000" dirty="0" smtClean="0"/>
              <a:t>Zakład pracy - Huta „Pokój” powstała ponad 180 lat temu w dzielnicy Nowy Bytom. W hucie produkuje się wyroby stalowe takie jak różne blachy, czy tory kolejowe.</a:t>
            </a:r>
            <a:endParaRPr lang="pl-PL" sz="2000"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1628800"/>
            <a:ext cx="4680520" cy="4990081"/>
          </a:xfrm>
        </p:spPr>
      </p:pic>
      <p:pic>
        <p:nvPicPr>
          <p:cNvPr id="6" name="Symbol zastępczy zawartośc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556792"/>
            <a:ext cx="3745688" cy="5040560"/>
          </a:xfrm>
        </p:spPr>
      </p:pic>
    </p:spTree>
    <p:extLst>
      <p:ext uri="{BB962C8B-B14F-4D97-AF65-F5344CB8AC3E}">
        <p14:creationId xmlns:p14="http://schemas.microsoft.com/office/powerpoint/2010/main" val="2350861363"/>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620688"/>
            <a:ext cx="8229600" cy="1440160"/>
          </a:xfrm>
        </p:spPr>
        <p:txBody>
          <a:bodyPr>
            <a:normAutofit fontScale="90000"/>
          </a:bodyPr>
          <a:lstStyle/>
          <a:p>
            <a:r>
              <a:rPr lang="pl-PL" sz="2000" dirty="0" smtClean="0"/>
              <a:t>Wieża wodna w Nowym Bytomiu, powstała ponad 100 lat temu. Mieści się w niej duży zbiornik na wodę. Zbiorniki wieżowe zapewniały rezerwę w przypadku zwiększonego zużycia wody przez mieszkańców, bądź awarii wodociągu. Pełniła ona także funkcję zbiornika przeciwpożarowego. Obecnie, co jakiś czas wieża jest udostępniana dla zwiedzających.     </a:t>
            </a:r>
            <a:endParaRPr lang="pl-PL" sz="2000" dirty="0"/>
          </a:p>
        </p:txBody>
      </p:sp>
      <p:pic>
        <p:nvPicPr>
          <p:cNvPr id="6" name="Symbol zastępczy zawartości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6056" y="2132856"/>
            <a:ext cx="3600400" cy="4443046"/>
          </a:xfrm>
        </p:spPr>
      </p:pic>
      <p:pic>
        <p:nvPicPr>
          <p:cNvPr id="8" name="Symbol zastępczy zawartości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552" y="2492896"/>
            <a:ext cx="4378673" cy="4032448"/>
          </a:xfrm>
        </p:spPr>
      </p:pic>
    </p:spTree>
    <p:extLst>
      <p:ext uri="{BB962C8B-B14F-4D97-AF65-F5344CB8AC3E}">
        <p14:creationId xmlns:p14="http://schemas.microsoft.com/office/powerpoint/2010/main" val="2978306454"/>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332656"/>
            <a:ext cx="8229600" cy="2088232"/>
          </a:xfrm>
        </p:spPr>
        <p:txBody>
          <a:bodyPr>
            <a:normAutofit fontScale="90000"/>
          </a:bodyPr>
          <a:lstStyle/>
          <a:p>
            <a:r>
              <a:rPr lang="pl-PL" sz="1800" dirty="0" smtClean="0"/>
              <a:t>Schrony bojowe  pochodzące z okresu sprzed II wojny światowej mieszczące się w różnych dzielnicach naszego miasta. Na terenie Rudy Śląskiej znajdują się aż 64! takie schrony , miały one służyć do obrony naszego regionu w czasie II wojny światowej.  Niektóre schrony bojowe można zwiedzać , min. te ukazane poniżej. Wewnątrz tychże schronów zorganizowana została wystawa historyczna, gromadząca pamiątki związane głównie z okresem II wojny światowej na terenie Górnego Śląska. Często nasze Muzeum  Miejskie organizuje spacery historyczne szlakiem schronów bojowych, na które możecie wybrać się razem z całą rodziną.</a:t>
            </a:r>
            <a:endParaRPr lang="pl-PL" sz="1800" dirty="0"/>
          </a:p>
        </p:txBody>
      </p:sp>
      <p:sp>
        <p:nvSpPr>
          <p:cNvPr id="11" name="Symbol zastępczy tekstu 10"/>
          <p:cNvSpPr>
            <a:spLocks noGrp="1"/>
          </p:cNvSpPr>
          <p:nvPr>
            <p:ph type="body" idx="1"/>
          </p:nvPr>
        </p:nvSpPr>
        <p:spPr>
          <a:xfrm>
            <a:off x="611560" y="2492896"/>
            <a:ext cx="4040188" cy="432048"/>
          </a:xfrm>
        </p:spPr>
        <p:txBody>
          <a:bodyPr/>
          <a:lstStyle/>
          <a:p>
            <a:r>
              <a:rPr lang="pl-PL" sz="1800" dirty="0" smtClean="0">
                <a:latin typeface="Book Antiqua" pitchFamily="18" charset="0"/>
              </a:rPr>
              <a:t>Schron bojowy nr 33, Czarny Las.</a:t>
            </a:r>
            <a:endParaRPr lang="pl-PL" sz="1800" dirty="0">
              <a:latin typeface="Book Antiqua" pitchFamily="18" charset="0"/>
            </a:endParaRPr>
          </a:p>
        </p:txBody>
      </p:sp>
      <p:sp>
        <p:nvSpPr>
          <p:cNvPr id="12" name="Symbol zastępczy tekstu 11"/>
          <p:cNvSpPr>
            <a:spLocks noGrp="1"/>
          </p:cNvSpPr>
          <p:nvPr>
            <p:ph type="body" sz="half" idx="3"/>
          </p:nvPr>
        </p:nvSpPr>
        <p:spPr>
          <a:xfrm>
            <a:off x="5004048" y="2420888"/>
            <a:ext cx="4041775" cy="504056"/>
          </a:xfrm>
        </p:spPr>
        <p:txBody>
          <a:bodyPr>
            <a:normAutofit/>
          </a:bodyPr>
          <a:lstStyle/>
          <a:p>
            <a:r>
              <a:rPr lang="pl-PL" sz="1800" dirty="0" smtClean="0">
                <a:latin typeface="Book Antiqua" pitchFamily="18" charset="0"/>
              </a:rPr>
              <a:t>Schron bojowy nr 75, Kochłowice.</a:t>
            </a:r>
            <a:endParaRPr lang="pl-PL" sz="1800" dirty="0">
              <a:latin typeface="Book Antiqua" pitchFamily="18" charset="0"/>
            </a:endParaRPr>
          </a:p>
        </p:txBody>
      </p:sp>
      <p:pic>
        <p:nvPicPr>
          <p:cNvPr id="9" name="Symbol zastępczy zawartości 8"/>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67544" y="2852936"/>
            <a:ext cx="4268048" cy="3888432"/>
          </a:xfrm>
        </p:spPr>
      </p:pic>
      <p:pic>
        <p:nvPicPr>
          <p:cNvPr id="10" name="Symbol zastępczy zawartości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60032" y="2852936"/>
            <a:ext cx="4200276" cy="3816424"/>
          </a:xfrm>
        </p:spPr>
      </p:pic>
    </p:spTree>
    <p:extLst>
      <p:ext uri="{BB962C8B-B14F-4D97-AF65-F5344CB8AC3E}">
        <p14:creationId xmlns:p14="http://schemas.microsoft.com/office/powerpoint/2010/main" val="2252009565"/>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2780928"/>
          </a:xfrm>
        </p:spPr>
        <p:txBody>
          <a:bodyPr>
            <a:normAutofit fontScale="90000"/>
          </a:bodyPr>
          <a:lstStyle/>
          <a:p>
            <a:r>
              <a:rPr lang="pl-PL" dirty="0" smtClean="0"/>
              <a:t>Nasza Ojczyzna to </a:t>
            </a:r>
            <a:r>
              <a:rPr lang="pl-PL" dirty="0" smtClean="0">
                <a:solidFill>
                  <a:srgbClr val="C00000"/>
                </a:solidFill>
              </a:rPr>
              <a:t>POLSKA </a:t>
            </a:r>
            <a:r>
              <a:rPr lang="pl-PL" dirty="0" smtClean="0">
                <a:solidFill>
                  <a:schemeClr val="accent2">
                    <a:lumMod val="50000"/>
                  </a:schemeClr>
                </a:solidFill>
              </a:rPr>
              <a:t>a miasto w którym mieszkamy nazywa się </a:t>
            </a:r>
            <a:r>
              <a:rPr lang="pl-PL" dirty="0" smtClean="0">
                <a:solidFill>
                  <a:schemeClr val="accent6">
                    <a:lumMod val="50000"/>
                  </a:schemeClr>
                </a:solidFill>
              </a:rPr>
              <a:t>Ruda Śląska.</a:t>
            </a:r>
            <a:br>
              <a:rPr lang="pl-PL" dirty="0" smtClean="0">
                <a:solidFill>
                  <a:schemeClr val="accent6">
                    <a:lumMod val="50000"/>
                  </a:schemeClr>
                </a:solidFill>
              </a:rPr>
            </a:br>
            <a:endParaRPr lang="pl-PL" dirty="0">
              <a:solidFill>
                <a:schemeClr val="accent6">
                  <a:lumMod val="50000"/>
                </a:schemeClr>
              </a:solidFill>
            </a:endParaRPr>
          </a:p>
        </p:txBody>
      </p:sp>
      <p:sp>
        <p:nvSpPr>
          <p:cNvPr id="3" name="Symbol zastępczy zawartości 2"/>
          <p:cNvSpPr>
            <a:spLocks noGrp="1"/>
          </p:cNvSpPr>
          <p:nvPr>
            <p:ph idx="1"/>
          </p:nvPr>
        </p:nvSpPr>
        <p:spPr>
          <a:xfrm>
            <a:off x="457200" y="4221088"/>
            <a:ext cx="8229600" cy="2088232"/>
          </a:xfrm>
        </p:spPr>
        <p:txBody>
          <a:bodyPr>
            <a:normAutofit fontScale="92500" lnSpcReduction="20000"/>
          </a:bodyPr>
          <a:lstStyle/>
          <a:p>
            <a:endParaRPr lang="pl-PL" dirty="0"/>
          </a:p>
          <a:p>
            <a:endParaRPr lang="pl-PL" dirty="0" smtClean="0"/>
          </a:p>
          <a:p>
            <a:endParaRPr lang="pl-PL" dirty="0"/>
          </a:p>
          <a:p>
            <a:r>
              <a:rPr lang="pl-PL" dirty="0" smtClean="0"/>
              <a:t>W Polsce jest prawie 1 tysiąc miast to tak, jakby naszą grupę pomnożyć razy 40!!! To bardzo dużo. Nasze miasto leży na południu ( na dole ) Polski.  </a:t>
            </a:r>
          </a:p>
        </p:txBody>
      </p:sp>
      <p:pic>
        <p:nvPicPr>
          <p:cNvPr id="5" name="Obraz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1484784"/>
            <a:ext cx="3791704" cy="3528392"/>
          </a:xfrm>
          <a:prstGeom prst="rect">
            <a:avLst/>
          </a:prstGeom>
        </p:spPr>
      </p:pic>
      <p:pic>
        <p:nvPicPr>
          <p:cNvPr id="4" name="Dźwięk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72048346"/>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467544" y="2420888"/>
            <a:ext cx="8305800" cy="2808312"/>
          </a:xfrm>
        </p:spPr>
        <p:txBody>
          <a:bodyPr>
            <a:noAutofit/>
          </a:bodyPr>
          <a:lstStyle/>
          <a:p>
            <a:pPr algn="ctr"/>
            <a:r>
              <a:rPr lang="pl-PL" sz="5400" b="1" dirty="0" smtClean="0">
                <a:solidFill>
                  <a:schemeClr val="accent5">
                    <a:lumMod val="75000"/>
                  </a:schemeClr>
                </a:solidFill>
                <a:latin typeface="Bookman Old Style" pitchFamily="18" charset="0"/>
              </a:rPr>
              <a:t>Wiecie, gdzie można </a:t>
            </a:r>
            <a:br>
              <a:rPr lang="pl-PL" sz="5400" b="1" dirty="0" smtClean="0">
                <a:solidFill>
                  <a:schemeClr val="accent5">
                    <a:lumMod val="75000"/>
                  </a:schemeClr>
                </a:solidFill>
                <a:latin typeface="Bookman Old Style" pitchFamily="18" charset="0"/>
              </a:rPr>
            </a:br>
            <a:r>
              <a:rPr lang="pl-PL" sz="5400" b="1" dirty="0" smtClean="0">
                <a:solidFill>
                  <a:schemeClr val="accent5">
                    <a:lumMod val="75000"/>
                  </a:schemeClr>
                </a:solidFill>
                <a:latin typeface="Bookman Old Style" pitchFamily="18" charset="0"/>
              </a:rPr>
              <a:t>w naszym mieście miło spędzić czas? </a:t>
            </a:r>
            <a:r>
              <a:rPr lang="pl-PL" sz="5400" b="1" dirty="0" smtClean="0">
                <a:solidFill>
                  <a:schemeClr val="accent5">
                    <a:lumMod val="75000"/>
                  </a:schemeClr>
                </a:solidFill>
                <a:latin typeface="Bookman Old Style" pitchFamily="18" charset="0"/>
                <a:sym typeface="Wingdings" pitchFamily="2" charset="2"/>
              </a:rPr>
              <a:t>  </a:t>
            </a:r>
            <a:br>
              <a:rPr lang="pl-PL" sz="5400" b="1" dirty="0" smtClean="0">
                <a:solidFill>
                  <a:schemeClr val="accent5">
                    <a:lumMod val="75000"/>
                  </a:schemeClr>
                </a:solidFill>
                <a:latin typeface="Bookman Old Style" pitchFamily="18" charset="0"/>
                <a:sym typeface="Wingdings" pitchFamily="2" charset="2"/>
              </a:rPr>
            </a:br>
            <a:r>
              <a:rPr lang="pl-PL" sz="5400" b="1" dirty="0">
                <a:solidFill>
                  <a:schemeClr val="accent5">
                    <a:lumMod val="75000"/>
                  </a:schemeClr>
                </a:solidFill>
                <a:latin typeface="Bookman Old Style" pitchFamily="18" charset="0"/>
                <a:sym typeface="Wingdings" pitchFamily="2" charset="2"/>
              </a:rPr>
              <a:t/>
            </a:r>
            <a:br>
              <a:rPr lang="pl-PL" sz="5400" b="1" dirty="0">
                <a:solidFill>
                  <a:schemeClr val="accent5">
                    <a:lumMod val="75000"/>
                  </a:schemeClr>
                </a:solidFill>
                <a:latin typeface="Bookman Old Style" pitchFamily="18" charset="0"/>
                <a:sym typeface="Wingdings" pitchFamily="2" charset="2"/>
              </a:rPr>
            </a:br>
            <a:r>
              <a:rPr lang="pl-PL" sz="5400" b="1" dirty="0" smtClean="0">
                <a:solidFill>
                  <a:schemeClr val="accent5">
                    <a:lumMod val="75000"/>
                  </a:schemeClr>
                </a:solidFill>
                <a:latin typeface="Bookman Old Style" pitchFamily="18" charset="0"/>
                <a:sym typeface="Wingdings" pitchFamily="2" charset="2"/>
              </a:rPr>
              <a:t>Oto kilka propozycji         </a:t>
            </a:r>
            <a:endParaRPr lang="pl-PL" sz="5400" b="1" dirty="0">
              <a:solidFill>
                <a:schemeClr val="accent5">
                  <a:lumMod val="75000"/>
                </a:schemeClr>
              </a:solidFill>
              <a:latin typeface="Bookman Old Style" pitchFamily="18" charset="0"/>
            </a:endParaRPr>
          </a:p>
        </p:txBody>
      </p:sp>
    </p:spTree>
    <p:extLst>
      <p:ext uri="{BB962C8B-B14F-4D97-AF65-F5344CB8AC3E}">
        <p14:creationId xmlns:p14="http://schemas.microsoft.com/office/powerpoint/2010/main" val="2646336226"/>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a:xfrm>
            <a:off x="539552" y="692696"/>
            <a:ext cx="8229600" cy="1368152"/>
          </a:xfrm>
        </p:spPr>
        <p:txBody>
          <a:bodyPr>
            <a:normAutofit fontScale="90000"/>
          </a:bodyPr>
          <a:lstStyle/>
          <a:p>
            <a:r>
              <a:rPr lang="pl-PL" sz="2000" dirty="0" smtClean="0"/>
              <a:t>Atrakcje na „Górze Antonia” w Wirku ( teren za sklepem „Tesco” i „</a:t>
            </a:r>
            <a:r>
              <a:rPr lang="pl-PL" sz="2000" dirty="0" err="1" smtClean="0"/>
              <a:t>Lidl</a:t>
            </a:r>
            <a:r>
              <a:rPr lang="pl-PL" sz="2000" dirty="0" smtClean="0"/>
              <a:t>”). Jest to miejsce, gdzie można miło spędzić czas z całą rodziną. Na „Górze Antonia” znajduje się sieć alejek, którymi można spacerować; miejsce widokowe, gdzie można z góry popatrzeć przez lunetę na nasze miasto; plac zabaw, ścianka wspinaczkowa, tor saneczkowy, ścieżka edukacyjna i historyczna.</a:t>
            </a:r>
            <a:endParaRPr lang="pl-PL" sz="2000" dirty="0"/>
          </a:p>
        </p:txBody>
      </p:sp>
      <p:pic>
        <p:nvPicPr>
          <p:cNvPr id="16" name="Symbol zastępczy zawartości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132856"/>
            <a:ext cx="6479457" cy="4608512"/>
          </a:xfrm>
        </p:spPr>
      </p:pic>
    </p:spTree>
    <p:extLst>
      <p:ext uri="{BB962C8B-B14F-4D97-AF65-F5344CB8AC3E}">
        <p14:creationId xmlns:p14="http://schemas.microsoft.com/office/powerpoint/2010/main" val="3033043686"/>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548680"/>
            <a:ext cx="8229600" cy="720080"/>
          </a:xfrm>
        </p:spPr>
        <p:txBody>
          <a:bodyPr>
            <a:normAutofit fontScale="90000"/>
          </a:bodyPr>
          <a:lstStyle/>
          <a:p>
            <a:pPr algn="ctr"/>
            <a:r>
              <a:rPr lang="pl-PL" dirty="0" smtClean="0"/>
              <a:t>„Góra Antonia”</a:t>
            </a:r>
            <a:endParaRPr lang="pl-PL" dirty="0"/>
          </a:p>
        </p:txBody>
      </p:sp>
      <p:pic>
        <p:nvPicPr>
          <p:cNvPr id="7" name="Symbol zastępczy zawartości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340768"/>
            <a:ext cx="4824536" cy="5400600"/>
          </a:xfrm>
        </p:spPr>
      </p:pic>
      <p:pic>
        <p:nvPicPr>
          <p:cNvPr id="8" name="Symbol zastępczy zawartości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064" y="1499397"/>
            <a:ext cx="3995936" cy="4809923"/>
          </a:xfrm>
        </p:spPr>
      </p:pic>
    </p:spTree>
    <p:extLst>
      <p:ext uri="{BB962C8B-B14F-4D97-AF65-F5344CB8AC3E}">
        <p14:creationId xmlns:p14="http://schemas.microsoft.com/office/powerpoint/2010/main" val="4006615410"/>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92696"/>
            <a:ext cx="8229600" cy="1296144"/>
          </a:xfrm>
        </p:spPr>
        <p:txBody>
          <a:bodyPr>
            <a:normAutofit/>
          </a:bodyPr>
          <a:lstStyle/>
          <a:p>
            <a:r>
              <a:rPr lang="pl-PL" sz="2000" dirty="0" smtClean="0"/>
              <a:t>Miejski Ośrodek Sportu i Rekreacji w Nowym Bytomiu jest to obiekt, w skład którego wchodzą min. boisko do piłki nożnej , czy też bieżnia do biegania. Jest on w ciągu dnia ogólnodostępny dla wszystkich mieszkańców. Możecie zatem sobie tam pobiegać lub pograć w piłkę z rodzeństwem.   </a:t>
            </a:r>
            <a:endParaRPr lang="pl-PL" sz="2000"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2204864"/>
            <a:ext cx="4464496" cy="4464496"/>
          </a:xfrm>
        </p:spPr>
      </p:pic>
      <p:pic>
        <p:nvPicPr>
          <p:cNvPr id="6" name="Symbol zastępczy zawartośc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199" y="2060848"/>
            <a:ext cx="4388297" cy="4608512"/>
          </a:xfrm>
        </p:spPr>
      </p:pic>
    </p:spTree>
    <p:extLst>
      <p:ext uri="{BB962C8B-B14F-4D97-AF65-F5344CB8AC3E}">
        <p14:creationId xmlns:p14="http://schemas.microsoft.com/office/powerpoint/2010/main" val="1200544207"/>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Autofit/>
          </a:bodyPr>
          <a:lstStyle/>
          <a:p>
            <a:r>
              <a:rPr lang="pl-PL" sz="4000" dirty="0" smtClean="0"/>
              <a:t>Miejski Ośrodek Sportu i Rekreacji </a:t>
            </a:r>
            <a:br>
              <a:rPr lang="pl-PL" sz="4000" dirty="0" smtClean="0"/>
            </a:br>
            <a:r>
              <a:rPr lang="pl-PL" sz="4000" dirty="0" smtClean="0"/>
              <a:t>(MOSiR).</a:t>
            </a:r>
            <a:endParaRPr lang="pl-PL" sz="4000" dirty="0"/>
          </a:p>
        </p:txBody>
      </p:sp>
      <p:pic>
        <p:nvPicPr>
          <p:cNvPr id="8" name="Symbol zastępczy zawartości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0503" y="2348880"/>
            <a:ext cx="4633158" cy="4392488"/>
          </a:xfrm>
        </p:spPr>
      </p:pic>
      <p:pic>
        <p:nvPicPr>
          <p:cNvPr id="11" name="Symbol zastępczy zawartości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2492896"/>
            <a:ext cx="4176464" cy="4104456"/>
          </a:xfrm>
        </p:spPr>
      </p:pic>
    </p:spTree>
    <p:extLst>
      <p:ext uri="{BB962C8B-B14F-4D97-AF65-F5344CB8AC3E}">
        <p14:creationId xmlns:p14="http://schemas.microsoft.com/office/powerpoint/2010/main" val="4146705615"/>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548680"/>
            <a:ext cx="8229600" cy="1231180"/>
          </a:xfrm>
        </p:spPr>
        <p:txBody>
          <a:bodyPr>
            <a:normAutofit fontScale="90000"/>
          </a:bodyPr>
          <a:lstStyle/>
          <a:p>
            <a:r>
              <a:rPr lang="pl-PL" sz="2000" dirty="0" err="1" smtClean="0"/>
              <a:t>Aquadrom</a:t>
            </a:r>
            <a:r>
              <a:rPr lang="pl-PL" sz="2000" dirty="0" smtClean="0"/>
              <a:t> w dzielnicy Halemba. To miejsce wielu z Was na pewno już zna, kto lubi pływać i bawić się w wodzie, na pewno Mu się tu spodoba.  W </a:t>
            </a:r>
            <a:r>
              <a:rPr lang="pl-PL" sz="2000" dirty="0" err="1" smtClean="0"/>
              <a:t>Aquadromie</a:t>
            </a:r>
            <a:r>
              <a:rPr lang="pl-PL" sz="2000" dirty="0" smtClean="0"/>
              <a:t> mieści się kilka zjeżdżalni, rwąca rzeka, sztuczna fala, basen zewnętrzny czy też specjalna tuba do nurkowania. </a:t>
            </a:r>
            <a:r>
              <a:rPr lang="pl-PL" sz="2000" dirty="0" err="1" smtClean="0"/>
              <a:t>Aquadrom</a:t>
            </a:r>
            <a:r>
              <a:rPr lang="pl-PL" sz="2000" dirty="0" smtClean="0"/>
              <a:t> to świetna zabawa dla całej rodziny.</a:t>
            </a:r>
            <a:r>
              <a:rPr lang="pl-PL" sz="2000" dirty="0" smtClean="0">
                <a:sym typeface="Wingdings" pitchFamily="2" charset="2"/>
              </a:rPr>
              <a:t></a:t>
            </a:r>
            <a:r>
              <a:rPr lang="pl-PL" sz="2000" dirty="0" smtClean="0"/>
              <a:t> </a:t>
            </a:r>
            <a:endParaRPr lang="pl-PL" sz="2000"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1988840"/>
            <a:ext cx="4388296" cy="4752528"/>
          </a:xfrm>
        </p:spPr>
      </p:pic>
      <p:pic>
        <p:nvPicPr>
          <p:cNvPr id="10" name="Symbol zastępczy zawartości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988840"/>
            <a:ext cx="4464496" cy="4752528"/>
          </a:xfrm>
        </p:spPr>
      </p:pic>
    </p:spTree>
    <p:extLst>
      <p:ext uri="{BB962C8B-B14F-4D97-AF65-F5344CB8AC3E}">
        <p14:creationId xmlns:p14="http://schemas.microsoft.com/office/powerpoint/2010/main" val="1857847642"/>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620688"/>
            <a:ext cx="8229600" cy="722344"/>
          </a:xfrm>
        </p:spPr>
        <p:txBody>
          <a:bodyPr>
            <a:normAutofit fontScale="90000"/>
          </a:bodyPr>
          <a:lstStyle/>
          <a:p>
            <a:pPr algn="ctr"/>
            <a:r>
              <a:rPr lang="pl-PL" dirty="0" err="1" smtClean="0"/>
              <a:t>Aquadrom</a:t>
            </a:r>
            <a:endParaRPr lang="pl-PL"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1484784"/>
            <a:ext cx="4388296" cy="5256584"/>
          </a:xfrm>
        </p:spPr>
      </p:pic>
      <p:pic>
        <p:nvPicPr>
          <p:cNvPr id="6" name="Symbol zastępczy zawartości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08" y="1772816"/>
            <a:ext cx="4398036" cy="4824536"/>
          </a:xfrm>
        </p:spPr>
      </p:pic>
    </p:spTree>
    <p:extLst>
      <p:ext uri="{BB962C8B-B14F-4D97-AF65-F5344CB8AC3E}">
        <p14:creationId xmlns:p14="http://schemas.microsoft.com/office/powerpoint/2010/main" val="2070267890"/>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476672"/>
            <a:ext cx="8229600" cy="1512168"/>
          </a:xfrm>
        </p:spPr>
        <p:txBody>
          <a:bodyPr>
            <a:normAutofit fontScale="90000"/>
          </a:bodyPr>
          <a:lstStyle/>
          <a:p>
            <a:r>
              <a:rPr lang="pl-PL" sz="2000" dirty="0" smtClean="0"/>
              <a:t>„Lasy </a:t>
            </a:r>
            <a:r>
              <a:rPr lang="pl-PL" sz="2000" dirty="0" err="1" smtClean="0"/>
              <a:t>Panewnickie</a:t>
            </a:r>
            <a:r>
              <a:rPr lang="pl-PL" sz="2000" dirty="0" smtClean="0"/>
              <a:t>” to kompleks leśny znajdujący się na granicy kilku miast, min. Katowic, Chorzowa i właśnie naszego miasta - Rudy Śląskiej. Owe lasy należały kiedyś do książąt  pszczyńskich. Przez lasy te przepływa kilka rzek, znajdują się tam parki przyrody,  trasy rowerowe, zbiornik wodny oraz ośrodek wypoczynkowy. Lasy te są świetnym miejscem na rodzinne spacery nie tylko latem, ale także zimą. </a:t>
            </a:r>
            <a:endParaRPr lang="pl-PL" sz="2000" dirty="0"/>
          </a:p>
        </p:txBody>
      </p:sp>
      <p:pic>
        <p:nvPicPr>
          <p:cNvPr id="7" name="Symbol zastępczy zawartości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2060848"/>
            <a:ext cx="4464496" cy="4176464"/>
          </a:xfrm>
        </p:spPr>
      </p:pic>
      <p:pic>
        <p:nvPicPr>
          <p:cNvPr id="10" name="Symbol zastępczy zawartości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060848"/>
            <a:ext cx="4388296" cy="4176464"/>
          </a:xfrm>
        </p:spPr>
      </p:pic>
    </p:spTree>
    <p:extLst>
      <p:ext uri="{BB962C8B-B14F-4D97-AF65-F5344CB8AC3E}">
        <p14:creationId xmlns:p14="http://schemas.microsoft.com/office/powerpoint/2010/main" val="2283185096"/>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852704"/>
          </a:xfrm>
        </p:spPr>
        <p:txBody>
          <a:bodyPr/>
          <a:lstStyle/>
          <a:p>
            <a:pPr algn="ctr"/>
            <a:r>
              <a:rPr lang="pl-PL" dirty="0" smtClean="0"/>
              <a:t>„Lasy </a:t>
            </a:r>
            <a:r>
              <a:rPr lang="pl-PL" dirty="0" err="1" smtClean="0"/>
              <a:t>Panewnickie</a:t>
            </a:r>
            <a:r>
              <a:rPr lang="pl-PL" dirty="0" smtClean="0"/>
              <a:t>”</a:t>
            </a:r>
            <a:endParaRPr lang="pl-PL"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482" y="1844824"/>
            <a:ext cx="4757670" cy="4680520"/>
          </a:xfrm>
        </p:spPr>
      </p:pic>
      <p:pic>
        <p:nvPicPr>
          <p:cNvPr id="3" name="Symbol zastępczy zawartości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59338" y="1844824"/>
            <a:ext cx="3827462" cy="4608512"/>
          </a:xfrm>
        </p:spPr>
      </p:pic>
    </p:spTree>
    <p:extLst>
      <p:ext uri="{BB962C8B-B14F-4D97-AF65-F5344CB8AC3E}">
        <p14:creationId xmlns:p14="http://schemas.microsoft.com/office/powerpoint/2010/main" val="3687900760"/>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323528" y="1124744"/>
            <a:ext cx="8305800" cy="3888432"/>
          </a:xfrm>
        </p:spPr>
        <p:txBody>
          <a:bodyPr>
            <a:normAutofit/>
          </a:bodyPr>
          <a:lstStyle/>
          <a:p>
            <a:pPr algn="ctr"/>
            <a:r>
              <a:rPr lang="pl-PL" dirty="0" smtClean="0">
                <a:solidFill>
                  <a:srgbClr val="7030A0"/>
                </a:solidFill>
              </a:rPr>
              <a:t>Dziękuję za uwagę i zachęcam Was do poznawania historii oraz odkrywania ciekawych i mało znanych miejsc w naszym mieście</a:t>
            </a:r>
            <a:r>
              <a:rPr lang="pl-PL" dirty="0" smtClean="0">
                <a:solidFill>
                  <a:srgbClr val="7030A0"/>
                </a:solidFill>
                <a:sym typeface="Wingdings" pitchFamily="2" charset="2"/>
              </a:rPr>
              <a:t></a:t>
            </a:r>
            <a:endParaRPr lang="pl-PL" dirty="0">
              <a:solidFill>
                <a:srgbClr val="7030A0"/>
              </a:solidFill>
            </a:endParaRPr>
          </a:p>
        </p:txBody>
      </p:sp>
    </p:spTree>
    <p:extLst>
      <p:ext uri="{BB962C8B-B14F-4D97-AF65-F5344CB8AC3E}">
        <p14:creationId xmlns:p14="http://schemas.microsoft.com/office/powerpoint/2010/main" val="3186340266"/>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476672"/>
            <a:ext cx="7499176" cy="1872208"/>
          </a:xfrm>
        </p:spPr>
        <p:txBody>
          <a:bodyPr>
            <a:normAutofit fontScale="90000"/>
          </a:bodyPr>
          <a:lstStyle/>
          <a:p>
            <a:r>
              <a:rPr lang="pl-PL" sz="2400" dirty="0" smtClean="0">
                <a:solidFill>
                  <a:srgbClr val="FFC000"/>
                </a:solidFill>
              </a:rPr>
              <a:t>Ruda Śląska jest bardzo starym miastem – powstała zapewne przed </a:t>
            </a:r>
            <a:r>
              <a:rPr lang="pl-PL" sz="2400" dirty="0" smtClean="0">
                <a:solidFill>
                  <a:srgbClr val="00B050"/>
                </a:solidFill>
              </a:rPr>
              <a:t>1243 r.  </a:t>
            </a:r>
            <a:r>
              <a:rPr lang="pl-PL" sz="2400" dirty="0" smtClean="0">
                <a:solidFill>
                  <a:srgbClr val="FFC000"/>
                </a:solidFill>
              </a:rPr>
              <a:t>o czym świadczą zachowane do dziś dokumenty. Nasze miasto istniało już zatem w średniowieczu czyli wówczas, gdy w naszym kraju rządzili królowie i powstawało wiele pięknych zamków.</a:t>
            </a:r>
            <a:endParaRPr lang="pl-PL" sz="2400" dirty="0">
              <a:solidFill>
                <a:srgbClr val="FFC000"/>
              </a:solidFill>
            </a:endParaRPr>
          </a:p>
        </p:txBody>
      </p:sp>
      <p:pic>
        <p:nvPicPr>
          <p:cNvPr id="7" name="Symbol zastępczy obrazu 6"/>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395536" y="2564904"/>
            <a:ext cx="4038600" cy="3312368"/>
          </a:xfrm>
        </p:spPr>
      </p:pic>
      <p:sp>
        <p:nvSpPr>
          <p:cNvPr id="11" name="Symbol zastępczy zawartości 10"/>
          <p:cNvSpPr>
            <a:spLocks noGrp="1"/>
          </p:cNvSpPr>
          <p:nvPr>
            <p:ph sz="half" idx="2"/>
          </p:nvPr>
        </p:nvSpPr>
        <p:spPr>
          <a:xfrm>
            <a:off x="4788024" y="2204864"/>
            <a:ext cx="3322712" cy="3285965"/>
          </a:xfrm>
        </p:spPr>
        <p:txBody>
          <a:bodyPr>
            <a:normAutofit/>
          </a:bodyPr>
          <a:lstStyle/>
          <a:p>
            <a:r>
              <a:rPr lang="pl-PL" sz="2400" dirty="0" smtClean="0">
                <a:solidFill>
                  <a:srgbClr val="002060"/>
                </a:solidFill>
              </a:rPr>
              <a:t>Nazwa Ruda Śląsk</a:t>
            </a:r>
            <a:r>
              <a:rPr lang="pl-PL" dirty="0" smtClean="0">
                <a:solidFill>
                  <a:srgbClr val="002060"/>
                </a:solidFill>
              </a:rPr>
              <a:t>a pochodzi od rud metali, które wydobywano dawniej na tym terenie.</a:t>
            </a:r>
            <a:endParaRPr lang="pl-PL" dirty="0">
              <a:solidFill>
                <a:srgbClr val="002060"/>
              </a:solidFill>
            </a:endParaRPr>
          </a:p>
        </p:txBody>
      </p:sp>
      <p:pic>
        <p:nvPicPr>
          <p:cNvPr id="12" name="Obraz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4653136"/>
            <a:ext cx="2502424" cy="1818144"/>
          </a:xfrm>
          <a:prstGeom prst="rect">
            <a:avLst/>
          </a:prstGeom>
        </p:spPr>
      </p:pic>
      <p:pic>
        <p:nvPicPr>
          <p:cNvPr id="2" name="Dźwięk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311833518"/>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4" grpId="0"/>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476672"/>
            <a:ext cx="8229600" cy="1368152"/>
          </a:xfrm>
        </p:spPr>
        <p:txBody>
          <a:bodyPr>
            <a:normAutofit/>
          </a:bodyPr>
          <a:lstStyle/>
          <a:p>
            <a:r>
              <a:rPr lang="pl-PL" sz="2000" dirty="0" smtClean="0"/>
              <a:t>Ruda Śląska to miasto w którym aktualnie wyróżnia się </a:t>
            </a:r>
            <a:r>
              <a:rPr lang="pl-PL" sz="2000" dirty="0" smtClean="0">
                <a:solidFill>
                  <a:srgbClr val="C00000"/>
                </a:solidFill>
              </a:rPr>
              <a:t>11 </a:t>
            </a:r>
            <a:r>
              <a:rPr lang="pl-PL" sz="2000" dirty="0" smtClean="0"/>
              <a:t>dzielnic:</a:t>
            </a:r>
            <a:br>
              <a:rPr lang="pl-PL" sz="2000" dirty="0" smtClean="0"/>
            </a:br>
            <a:r>
              <a:rPr lang="pl-PL" sz="2000" dirty="0" err="1" smtClean="0"/>
              <a:t>Orzegów</a:t>
            </a:r>
            <a:r>
              <a:rPr lang="pl-PL" sz="2000" dirty="0" smtClean="0"/>
              <a:t>, </a:t>
            </a:r>
            <a:r>
              <a:rPr lang="pl-PL" sz="2000" dirty="0" err="1" smtClean="0"/>
              <a:t>Godula</a:t>
            </a:r>
            <a:r>
              <a:rPr lang="pl-PL" sz="2000" dirty="0" smtClean="0"/>
              <a:t>, Ruda, Chebzie, </a:t>
            </a:r>
            <a:r>
              <a:rPr lang="pl-PL" sz="2000" dirty="0" smtClean="0">
                <a:solidFill>
                  <a:srgbClr val="00B050"/>
                </a:solidFill>
              </a:rPr>
              <a:t>Nowy Bytom</a:t>
            </a:r>
            <a:r>
              <a:rPr lang="pl-PL" sz="2000" dirty="0" smtClean="0"/>
              <a:t>, Bielszowice, </a:t>
            </a:r>
            <a:r>
              <a:rPr lang="pl-PL" sz="2000" dirty="0" err="1" smtClean="0"/>
              <a:t>Bykowina</a:t>
            </a:r>
            <a:r>
              <a:rPr lang="pl-PL" sz="2000" dirty="0" smtClean="0"/>
              <a:t>, Wirek, Halemba, Kochłowice, Czarny Las.  </a:t>
            </a:r>
            <a:endParaRPr lang="pl-PL" sz="2000" dirty="0"/>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7281" y="1935163"/>
            <a:ext cx="4389437" cy="4389437"/>
          </a:xfrm>
        </p:spPr>
      </p:pic>
    </p:spTree>
    <p:extLst>
      <p:ext uri="{BB962C8B-B14F-4D97-AF65-F5344CB8AC3E}">
        <p14:creationId xmlns:p14="http://schemas.microsoft.com/office/powerpoint/2010/main" val="13910723"/>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836712"/>
            <a:ext cx="8229600" cy="1440160"/>
          </a:xfrm>
        </p:spPr>
        <p:txBody>
          <a:bodyPr>
            <a:noAutofit/>
          </a:bodyPr>
          <a:lstStyle/>
          <a:p>
            <a:r>
              <a:rPr lang="pl-PL" sz="1800" dirty="0" smtClean="0">
                <a:latin typeface="Bookman Old Style" pitchFamily="18" charset="0"/>
              </a:rPr>
              <a:t>Centrum naszego miasta to dzielnica </a:t>
            </a:r>
            <a:r>
              <a:rPr lang="pl-PL" sz="1800" dirty="0" smtClean="0">
                <a:solidFill>
                  <a:srgbClr val="FF0000"/>
                </a:solidFill>
                <a:latin typeface="Bookman Old Style" pitchFamily="18" charset="0"/>
              </a:rPr>
              <a:t>Nowy Bytom</a:t>
            </a:r>
            <a:r>
              <a:rPr lang="pl-PL" sz="1800" dirty="0" smtClean="0">
                <a:latin typeface="Bookman Old Style" pitchFamily="18" charset="0"/>
              </a:rPr>
              <a:t>. W tej dzielnicy znajduje się Urząd Miasta, gdzie wszyscy mieszkańcy mogą udać się, by min. zarejestrować swój nowy samochód, wyrobić dowód osobisty czy też zgłosić narodziny dziecka. W Urzędzie miasta ma swój gabinet Prezydent miasta, który decyduje o najważniejszych sprawach, obecnie funkcję tę pełni Pani Grażyna Dziedzic.  </a:t>
            </a:r>
            <a:endParaRPr lang="pl-PL" sz="1800" dirty="0">
              <a:latin typeface="Bookman Old Style" pitchFamily="18" charset="0"/>
            </a:endParaRP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780" y="2276872"/>
            <a:ext cx="6096440" cy="4464496"/>
          </a:xfrm>
        </p:spPr>
      </p:pic>
    </p:spTree>
    <p:extLst>
      <p:ext uri="{BB962C8B-B14F-4D97-AF65-F5344CB8AC3E}">
        <p14:creationId xmlns:p14="http://schemas.microsoft.com/office/powerpoint/2010/main" val="103398623"/>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685800" y="188640"/>
            <a:ext cx="7054552" cy="1296144"/>
          </a:xfrm>
        </p:spPr>
        <p:txBody>
          <a:bodyPr>
            <a:normAutofit/>
          </a:bodyPr>
          <a:lstStyle/>
          <a:p>
            <a:r>
              <a:rPr lang="pl-PL" sz="2700" dirty="0" smtClean="0">
                <a:solidFill>
                  <a:schemeClr val="accent1">
                    <a:lumMod val="50000"/>
                  </a:schemeClr>
                </a:solidFill>
                <a:latin typeface="Bookman Old Style" pitchFamily="18" charset="0"/>
              </a:rPr>
              <a:t>Ruda Śląska, jak każde miasto w Polsce, posiada swoje symbole a są nimi:</a:t>
            </a:r>
            <a:endParaRPr lang="pl-PL" dirty="0">
              <a:solidFill>
                <a:schemeClr val="accent1">
                  <a:lumMod val="50000"/>
                </a:schemeClr>
              </a:solidFill>
            </a:endParaRPr>
          </a:p>
        </p:txBody>
      </p:sp>
      <p:sp>
        <p:nvSpPr>
          <p:cNvPr id="9" name="Symbol zastępczy tekstu 8"/>
          <p:cNvSpPr>
            <a:spLocks noGrp="1"/>
          </p:cNvSpPr>
          <p:nvPr>
            <p:ph type="body" idx="2"/>
          </p:nvPr>
        </p:nvSpPr>
        <p:spPr>
          <a:xfrm>
            <a:off x="0" y="1700808"/>
            <a:ext cx="3563888" cy="5170868"/>
          </a:xfrm>
        </p:spPr>
        <p:txBody>
          <a:bodyPr>
            <a:normAutofit fontScale="92500"/>
          </a:bodyPr>
          <a:lstStyle/>
          <a:p>
            <a:pPr algn="ctr">
              <a:lnSpc>
                <a:spcPct val="110000"/>
              </a:lnSpc>
            </a:pPr>
            <a:r>
              <a:rPr lang="pl-PL" sz="2400" b="1" dirty="0" smtClean="0">
                <a:solidFill>
                  <a:srgbClr val="0070C0"/>
                </a:solidFill>
                <a:latin typeface="Bookman Old Style" pitchFamily="18" charset="0"/>
              </a:rPr>
              <a:t>Herb </a:t>
            </a:r>
            <a:r>
              <a:rPr lang="pl-PL" sz="2400" dirty="0" smtClean="0"/>
              <a:t>miasta Ruda Śląska, który przedstawia połowę  złotego orła śląskiego (dawny herb pierwszych książąt z rodu Piastów władających  dawniej min. naszym miastem) i św. Barbarę – patronkę górników trzymającą w prawej ręce złoto-srebrny miecz (symbol męczeńskiej śmierci), w lewej zaś złoty kielich z Hostią.</a:t>
            </a:r>
            <a:endParaRPr lang="pl-PL" dirty="0"/>
          </a:p>
        </p:txBody>
      </p:sp>
      <p:pic>
        <p:nvPicPr>
          <p:cNvPr id="7" name="Symbol zastępczy zawartości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23928" y="1489253"/>
            <a:ext cx="4608512" cy="5368747"/>
          </a:xfrm>
        </p:spPr>
      </p:pic>
    </p:spTree>
    <p:extLst>
      <p:ext uri="{BB962C8B-B14F-4D97-AF65-F5344CB8AC3E}">
        <p14:creationId xmlns:p14="http://schemas.microsoft.com/office/powerpoint/2010/main" val="4183809327"/>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down)">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76672"/>
            <a:ext cx="3177480" cy="1800200"/>
          </a:xfrm>
        </p:spPr>
        <p:txBody>
          <a:bodyPr/>
          <a:lstStyle/>
          <a:p>
            <a:r>
              <a:rPr lang="pl-PL" sz="2400" dirty="0" smtClean="0">
                <a:latin typeface="Bookman Old Style" pitchFamily="18" charset="0"/>
              </a:rPr>
              <a:t>Obok Herbu, drugim symbolem  naszego miasta jest </a:t>
            </a:r>
            <a:r>
              <a:rPr lang="pl-PL" sz="2400" dirty="0" smtClean="0">
                <a:solidFill>
                  <a:srgbClr val="FFC000"/>
                </a:solidFill>
                <a:latin typeface="Bookman Old Style" pitchFamily="18" charset="0"/>
              </a:rPr>
              <a:t>Flaga </a:t>
            </a:r>
            <a:r>
              <a:rPr lang="pl-PL" sz="2400" dirty="0" smtClean="0">
                <a:latin typeface="Bookman Old Style" pitchFamily="18" charset="0"/>
              </a:rPr>
              <a:t>Rudy Śląskiej.</a:t>
            </a:r>
            <a:endParaRPr lang="pl-PL" sz="2400" dirty="0">
              <a:latin typeface="Bookman Old Style" pitchFamily="18" charset="0"/>
            </a:endParaRPr>
          </a:p>
        </p:txBody>
      </p:sp>
      <p:sp>
        <p:nvSpPr>
          <p:cNvPr id="3" name="Symbol zastępczy tekstu 2"/>
          <p:cNvSpPr>
            <a:spLocks noGrp="1"/>
          </p:cNvSpPr>
          <p:nvPr>
            <p:ph type="body" idx="2"/>
          </p:nvPr>
        </p:nvSpPr>
        <p:spPr>
          <a:xfrm>
            <a:off x="107504" y="2492896"/>
            <a:ext cx="3240360" cy="4032448"/>
          </a:xfrm>
        </p:spPr>
        <p:txBody>
          <a:bodyPr>
            <a:noAutofit/>
          </a:bodyPr>
          <a:lstStyle/>
          <a:p>
            <a:pPr algn="ctr"/>
            <a:r>
              <a:rPr lang="pl-PL" sz="2400" dirty="0" smtClean="0">
                <a:latin typeface="Bookman Old Style" pitchFamily="18" charset="0"/>
              </a:rPr>
              <a:t>Flaga Rudy Śląskiej  składa się z dwóch kolorów : </a:t>
            </a:r>
            <a:r>
              <a:rPr lang="pl-PL" sz="2400" dirty="0" smtClean="0">
                <a:solidFill>
                  <a:srgbClr val="FFC000"/>
                </a:solidFill>
                <a:latin typeface="Bookman Old Style" pitchFamily="18" charset="0"/>
              </a:rPr>
              <a:t>złotego       </a:t>
            </a:r>
            <a:r>
              <a:rPr lang="pl-PL" sz="2400" dirty="0" smtClean="0">
                <a:latin typeface="Bookman Old Style" pitchFamily="18" charset="0"/>
              </a:rPr>
              <a:t>i </a:t>
            </a:r>
            <a:r>
              <a:rPr lang="pl-PL" sz="2400" dirty="0" smtClean="0">
                <a:solidFill>
                  <a:schemeClr val="accent1">
                    <a:lumMod val="75000"/>
                  </a:schemeClr>
                </a:solidFill>
                <a:latin typeface="Bookman Old Style" pitchFamily="18" charset="0"/>
              </a:rPr>
              <a:t>błękitnego.</a:t>
            </a:r>
            <a:r>
              <a:rPr lang="pl-PL" sz="2400" dirty="0" smtClean="0">
                <a:latin typeface="Bookman Old Style" pitchFamily="18" charset="0"/>
              </a:rPr>
              <a:t> To właśnie Herb nadał fladze te barwy, które są od siebie oddzielone skośną kreską.</a:t>
            </a:r>
            <a:endParaRPr lang="pl-PL" sz="2400" dirty="0">
              <a:latin typeface="Bookman Old Style" pitchFamily="18" charset="0"/>
            </a:endParaRPr>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29834" y="836712"/>
            <a:ext cx="5724128" cy="6021288"/>
          </a:xfrm>
        </p:spPr>
      </p:pic>
    </p:spTree>
    <p:extLst>
      <p:ext uri="{BB962C8B-B14F-4D97-AF65-F5344CB8AC3E}">
        <p14:creationId xmlns:p14="http://schemas.microsoft.com/office/powerpoint/2010/main" val="3757095990"/>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51520" y="1484784"/>
            <a:ext cx="8305800" cy="2655168"/>
          </a:xfrm>
        </p:spPr>
        <p:txBody>
          <a:bodyPr>
            <a:noAutofit/>
          </a:bodyPr>
          <a:lstStyle/>
          <a:p>
            <a:pPr algn="ctr"/>
            <a:r>
              <a:rPr lang="pl-PL" sz="8000" b="1" dirty="0" smtClean="0"/>
              <a:t>Znasz te miejsca? </a:t>
            </a:r>
            <a:r>
              <a:rPr lang="pl-PL" sz="8000" b="1" dirty="0" smtClean="0">
                <a:sym typeface="Wingdings" pitchFamily="2" charset="2"/>
              </a:rPr>
              <a:t></a:t>
            </a:r>
            <a:endParaRPr lang="pl-PL" sz="8000" b="1" dirty="0"/>
          </a:p>
        </p:txBody>
      </p:sp>
    </p:spTree>
    <p:extLst>
      <p:ext uri="{BB962C8B-B14F-4D97-AF65-F5344CB8AC3E}">
        <p14:creationId xmlns:p14="http://schemas.microsoft.com/office/powerpoint/2010/main" val="1358672863"/>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sz="2400" dirty="0" smtClean="0"/>
              <a:t>W naszym mieście są 3 kopalnie węgla kamiennego: „Bielszowice”, „Halemba” i „Pokój”. Są to trzy największe zakłady pracy w naszym mieście. W całej Polsce region nasz jest głównie kojarzony właśnie           z wydobyciem węgla i kopalniami.  </a:t>
            </a:r>
            <a:endParaRPr lang="pl-PL" sz="2400" dirty="0"/>
          </a:p>
        </p:txBody>
      </p:sp>
      <p:pic>
        <p:nvPicPr>
          <p:cNvPr id="13" name="Symbol zastępczy zawartości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935163"/>
            <a:ext cx="7920880" cy="4922837"/>
          </a:xfrm>
        </p:spPr>
      </p:pic>
    </p:spTree>
    <p:extLst>
      <p:ext uri="{BB962C8B-B14F-4D97-AF65-F5344CB8AC3E}">
        <p14:creationId xmlns:p14="http://schemas.microsoft.com/office/powerpoint/2010/main" val="2806754458"/>
      </p:ext>
    </p:extLst>
  </p:cSld>
  <p:clrMapOvr>
    <a:masterClrMapping/>
  </p:clrMapOvr>
  <mc:AlternateContent xmlns:mc="http://schemas.openxmlformats.org/markup-compatibility/2006" xmlns:p14="http://schemas.microsoft.com/office/powerpoint/2010/main">
    <mc:Choice Requires="p14">
      <p:transition spd="slow" p14:dur="15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1|0.9|0.7"/>
</p:tagLst>
</file>

<file path=ppt/tags/tag2.xml><?xml version="1.0" encoding="utf-8"?>
<p:tagLst xmlns:a="http://schemas.openxmlformats.org/drawingml/2006/main" xmlns:r="http://schemas.openxmlformats.org/officeDocument/2006/relationships" xmlns:p="http://schemas.openxmlformats.org/presentationml/2006/main">
  <p:tag name="TIMING" val="|1.3|2.1|1.7"/>
</p:tagLst>
</file>

<file path=ppt/tags/tag3.xml><?xml version="1.0" encoding="utf-8"?>
<p:tagLst xmlns:a="http://schemas.openxmlformats.org/drawingml/2006/main" xmlns:r="http://schemas.openxmlformats.org/officeDocument/2006/relationships" xmlns:p="http://schemas.openxmlformats.org/presentationml/2006/main">
  <p:tag name="TIMING" val="|2|1.5|1.7|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686</TotalTime>
  <Words>1018</Words>
  <Application>Microsoft Office PowerPoint</Application>
  <PresentationFormat>Pokaz na ekranie (4:3)</PresentationFormat>
  <Paragraphs>40</Paragraphs>
  <Slides>29</Slides>
  <Notes>0</Notes>
  <HiddenSlides>0</HiddenSlides>
  <MMClips>3</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Przepływ</vt:lpstr>
      <vt:lpstr>Moje Miasto</vt:lpstr>
      <vt:lpstr>Nasza Ojczyzna to POLSKA a miasto w którym mieszkamy nazywa się Ruda Śląska. </vt:lpstr>
      <vt:lpstr>Ruda Śląska jest bardzo starym miastem – powstała zapewne przed 1243 r.  o czym świadczą zachowane do dziś dokumenty. Nasze miasto istniało już zatem w średniowieczu czyli wówczas, gdy w naszym kraju rządzili królowie i powstawało wiele pięknych zamków.</vt:lpstr>
      <vt:lpstr>Ruda Śląska to miasto w którym aktualnie wyróżnia się 11 dzielnic: Orzegów, Godula, Ruda, Chebzie, Nowy Bytom, Bielszowice, Bykowina, Wirek, Halemba, Kochłowice, Czarny Las.  </vt:lpstr>
      <vt:lpstr>Centrum naszego miasta to dzielnica Nowy Bytom. W tej dzielnicy znajduje się Urząd Miasta, gdzie wszyscy mieszkańcy mogą udać się, by min. zarejestrować swój nowy samochód, wyrobić dowód osobisty czy też zgłosić narodziny dziecka. W Urzędzie miasta ma swój gabinet Prezydent miasta, który decyduje o najważniejszych sprawach, obecnie funkcję tę pełni Pani Grażyna Dziedzic.  </vt:lpstr>
      <vt:lpstr>Ruda Śląska, jak każde miasto w Polsce, posiada swoje symbole a są nimi:</vt:lpstr>
      <vt:lpstr>Obok Herbu, drugim symbolem  naszego miasta jest Flaga Rudy Śląskiej.</vt:lpstr>
      <vt:lpstr>Znasz te miejsca? </vt:lpstr>
      <vt:lpstr>W naszym mieście są 3 kopalnie węgla kamiennego: „Bielszowice”, „Halemba” i „Pokój”. Są to trzy największe zakłady pracy w naszym mieście. W całej Polsce region nasz jest głównie kojarzony właśnie           z wydobyciem węgla i kopalniami.  </vt:lpstr>
      <vt:lpstr>Kościół pod wezwaniem św. Pawła Apostoła  w Nowym Bytomiu, który ma ponad 100 lat.</vt:lpstr>
      <vt:lpstr>Kolonia robotnicza Ficinus w  dzielnicy Wirek.  To dawne osiedle robotnicze przy ul. Kubiny,  składające się z szesnastu identycznych domów powstałych ponad 160 lat temu dla pracowników pobliskiej kopalni. Dziś mieszczą się tam  min. restauracje i biblioteka .  </vt:lpstr>
      <vt:lpstr>Dzisiejsza restauracja „Adria” w dzielnicy Ruda. Budynek powstał jako pałac ponad 123 lata temu. W środku mieści się ogromna sala, która może pomieścić aż 500 osób!. </vt:lpstr>
      <vt:lpstr>„Familoki” czyli  charakterystyczne wielorodzinne śląskie domy budowane z cegły z oknami pomalowanymi na czerwono lub zielono, powstały ponad 100 lat temu dla pracujących wówczas w pobliskich kopalniach i hutach robotników i ich rodzin. Takie budynki można odnaleźć w każdej dzielnicy naszego miasta, może już gdzieś je widzieliście? </vt:lpstr>
      <vt:lpstr>„Familoki”</vt:lpstr>
      <vt:lpstr>Zegar słoneczny na budynku powstałym ponad 100 lat temu  w dzielnicy Nowy Bytom.</vt:lpstr>
      <vt:lpstr>Muzeum Miejskie im. Maksymiliana Chroboka w dzielnicy Ruda, gdzie można podziwiać min. dawne stroje śląskie, czy też zobaczyć jak dawniej wyglądały wnętrza mieszkań naszych pradziadków.  </vt:lpstr>
      <vt:lpstr>Zakład pracy - Huta „Pokój” powstała ponad 180 lat temu w dzielnicy Nowy Bytom. W hucie produkuje się wyroby stalowe takie jak różne blachy, czy tory kolejowe.</vt:lpstr>
      <vt:lpstr>Wieża wodna w Nowym Bytomiu, powstała ponad 100 lat temu. Mieści się w niej duży zbiornik na wodę. Zbiorniki wieżowe zapewniały rezerwę w przypadku zwiększonego zużycia wody przez mieszkańców, bądź awarii wodociągu. Pełniła ona także funkcję zbiornika przeciwpożarowego. Obecnie, co jakiś czas wieża jest udostępniana dla zwiedzających.     </vt:lpstr>
      <vt:lpstr>Schrony bojowe  pochodzące z okresu sprzed II wojny światowej mieszczące się w różnych dzielnicach naszego miasta. Na terenie Rudy Śląskiej znajdują się aż 64! takie schrony , miały one służyć do obrony naszego regionu w czasie II wojny światowej.  Niektóre schrony bojowe można zwiedzać , min. te ukazane poniżej. Wewnątrz tychże schronów zorganizowana została wystawa historyczna, gromadząca pamiątki związane głównie z okresem II wojny światowej na terenie Górnego Śląska. Często nasze Muzeum  Miejskie organizuje spacery historyczne szlakiem schronów bojowych, na które możecie wybrać się razem z całą rodziną.</vt:lpstr>
      <vt:lpstr>Wiecie, gdzie można  w naszym mieście miło spędzić czas?     Oto kilka propozycji         </vt:lpstr>
      <vt:lpstr>Atrakcje na „Górze Antonia” w Wirku ( teren za sklepem „Tesco” i „Lidl”). Jest to miejsce, gdzie można miło spędzić czas z całą rodziną. Na „Górze Antonia” znajduje się sieć alejek, którymi można spacerować; miejsce widokowe, gdzie można z góry popatrzeć przez lunetę na nasze miasto; plac zabaw, ścianka wspinaczkowa, tor saneczkowy, ścieżka edukacyjna i historyczna.</vt:lpstr>
      <vt:lpstr>„Góra Antonia”</vt:lpstr>
      <vt:lpstr>Miejski Ośrodek Sportu i Rekreacji w Nowym Bytomiu jest to obiekt, w skład którego wchodzą min. boisko do piłki nożnej , czy też bieżnia do biegania. Jest on w ciągu dnia ogólnodostępny dla wszystkich mieszkańców. Możecie zatem sobie tam pobiegać lub pograć w piłkę z rodzeństwem.   </vt:lpstr>
      <vt:lpstr>Miejski Ośrodek Sportu i Rekreacji  (MOSiR).</vt:lpstr>
      <vt:lpstr>Aquadrom w dzielnicy Halemba. To miejsce wielu z Was na pewno już zna, kto lubi pływać i bawić się w wodzie, na pewno Mu się tu spodoba.  W Aquadromie mieści się kilka zjeżdżalni, rwąca rzeka, sztuczna fala, basen zewnętrzny czy też specjalna tuba do nurkowania. Aquadrom to świetna zabawa dla całej rodziny. </vt:lpstr>
      <vt:lpstr>Aquadrom</vt:lpstr>
      <vt:lpstr>„Lasy Panewnickie” to kompleks leśny znajdujący się na granicy kilku miast, min. Katowic, Chorzowa i właśnie naszego miasta - Rudy Śląskiej. Owe lasy należały kiedyś do książąt  pszczyńskich. Przez lasy te przepływa kilka rzek, znajdują się tam parki przyrody,  trasy rowerowe, zbiornik wodny oraz ośrodek wypoczynkowy. Lasy te są świetnym miejscem na rodzinne spacery nie tylko latem, ale także zimą. </vt:lpstr>
      <vt:lpstr>„Lasy Panewnickie”</vt:lpstr>
      <vt:lpstr>Dziękuję za uwagę i zachęcam Was do poznawania historii oraz odkrywania ciekawych i mało znanych miejsc w naszym mieście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Moje Miasto</dc:title>
  <dc:creator>Beata</dc:creator>
  <cp:lastModifiedBy>Maryla</cp:lastModifiedBy>
  <cp:revision>111</cp:revision>
  <dcterms:created xsi:type="dcterms:W3CDTF">2020-10-31T21:03:37Z</dcterms:created>
  <dcterms:modified xsi:type="dcterms:W3CDTF">2021-03-17T17:35:55Z</dcterms:modified>
</cp:coreProperties>
</file>